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65" r:id="rId3"/>
  </p:sldMasterIdLst>
  <p:notesMasterIdLst>
    <p:notesMasterId r:id="rId67"/>
  </p:notesMasterIdLst>
  <p:handoutMasterIdLst>
    <p:handoutMasterId r:id="rId68"/>
  </p:handoutMasterIdLst>
  <p:sldIdLst>
    <p:sldId id="397" r:id="rId4"/>
    <p:sldId id="340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04" r:id="rId14"/>
    <p:sldId id="353" r:id="rId15"/>
    <p:sldId id="345" r:id="rId16"/>
    <p:sldId id="354" r:id="rId17"/>
    <p:sldId id="341" r:id="rId18"/>
    <p:sldId id="264" r:id="rId19"/>
    <p:sldId id="266" r:id="rId20"/>
    <p:sldId id="347" r:id="rId21"/>
    <p:sldId id="411" r:id="rId22"/>
    <p:sldId id="398" r:id="rId23"/>
    <p:sldId id="344" r:id="rId24"/>
    <p:sldId id="359" r:id="rId25"/>
    <p:sldId id="436" r:id="rId26"/>
    <p:sldId id="430" r:id="rId27"/>
    <p:sldId id="431" r:id="rId28"/>
    <p:sldId id="432" r:id="rId29"/>
    <p:sldId id="433" r:id="rId30"/>
    <p:sldId id="434" r:id="rId31"/>
    <p:sldId id="382" r:id="rId32"/>
    <p:sldId id="355" r:id="rId33"/>
    <p:sldId id="356" r:id="rId34"/>
    <p:sldId id="363" r:id="rId35"/>
    <p:sldId id="367" r:id="rId36"/>
    <p:sldId id="371" r:id="rId37"/>
    <p:sldId id="357" r:id="rId38"/>
    <p:sldId id="372" r:id="rId39"/>
    <p:sldId id="373" r:id="rId40"/>
    <p:sldId id="375" r:id="rId41"/>
    <p:sldId id="376" r:id="rId42"/>
    <p:sldId id="415" r:id="rId43"/>
    <p:sldId id="416" r:id="rId44"/>
    <p:sldId id="417" r:id="rId45"/>
    <p:sldId id="418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426" r:id="rId54"/>
    <p:sldId id="427" r:id="rId55"/>
    <p:sldId id="428" r:id="rId56"/>
    <p:sldId id="389" r:id="rId57"/>
    <p:sldId id="386" r:id="rId58"/>
    <p:sldId id="384" r:id="rId59"/>
    <p:sldId id="385" r:id="rId60"/>
    <p:sldId id="429" r:id="rId61"/>
    <p:sldId id="381" r:id="rId62"/>
    <p:sldId id="412" r:id="rId63"/>
    <p:sldId id="413" r:id="rId64"/>
    <p:sldId id="445" r:id="rId65"/>
    <p:sldId id="446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a Ester Riquelme Hermosilla" initials="RER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FF33CC"/>
    <a:srgbClr val="404040"/>
    <a:srgbClr val="000000"/>
    <a:srgbClr val="E10202"/>
    <a:srgbClr val="FF6600"/>
    <a:srgbClr val="64C800"/>
    <a:srgbClr val="99FF33"/>
    <a:srgbClr val="00CC00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3" autoAdjust="0"/>
    <p:restoredTop sz="98765" autoAdjust="0"/>
  </p:normalViewPr>
  <p:slideViewPr>
    <p:cSldViewPr snapToObjects="1">
      <p:cViewPr>
        <p:scale>
          <a:sx n="64" d="100"/>
          <a:sy n="64" d="100"/>
        </p:scale>
        <p:origin x="-1344" y="-1068"/>
      </p:cViewPr>
      <p:guideLst>
        <p:guide orient="horz" pos="-4"/>
        <p:guide pos="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C4086-BE0A-4D28-AD97-401F25F2C4D9}" type="datetimeFigureOut">
              <a:rPr lang="es-CL" smtClean="0"/>
              <a:pPr/>
              <a:t>26-06-2014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3927F-98E6-436E-9492-38C9B12A0D0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7C55F15B-0E90-489B-BEFC-87D7BE8070D6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9527239-E22E-46CD-8E12-0BB929016A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577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CL" smtClean="0">
              <a:ea typeface="ヒラギノ角ゴ Pro W3"/>
              <a:cs typeface="ヒラギノ角ゴ Pro W3"/>
            </a:endParaRPr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74C263C-9BCC-457F-A4C5-415BD09E731B}" type="slidenum">
              <a:rPr lang="es-CL" smtClean="0"/>
              <a:pPr>
                <a:defRPr/>
              </a:pPr>
              <a:t>19</a:t>
            </a:fld>
            <a:endParaRPr lang="es-CL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CL" smtClean="0">
              <a:ea typeface="ヒラギノ角ゴ Pro W3"/>
              <a:cs typeface="ヒラギノ角ゴ Pro W3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835CBE-4D1F-4431-A2EB-89B03DF2444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CL" smtClean="0">
              <a:ea typeface="ヒラギノ角ゴ Pro W3"/>
              <a:cs typeface="ヒラギノ角ゴ Pro W3"/>
            </a:endParaRPr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2FCA8BC6-FC54-4288-BE5F-8F807FA14FE8}" type="slidenum">
              <a:rPr lang="en-US" sz="1200">
                <a:latin typeface="Calibri" pitchFamily="-60" charset="0"/>
                <a:ea typeface="ヒラギノ角ゴ Pro W3" pitchFamily="-60" charset="-128"/>
                <a:cs typeface="+mn-cs"/>
              </a:rPr>
              <a:pPr algn="r">
                <a:defRPr/>
              </a:pPr>
              <a:t>55</a:t>
            </a:fld>
            <a:endParaRPr lang="en-US" sz="1200">
              <a:latin typeface="Calibri" pitchFamily="-60" charset="0"/>
              <a:ea typeface="ヒラギノ角ゴ Pro W3" pitchFamily="-6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 eaLnBrk="0" hangingPunct="0"/>
            <a:fld id="{DF0878AA-88F0-40D7-85B8-40D43A9C032F}" type="slidenum">
              <a:rPr lang="en-US" sz="1200">
                <a:solidFill>
                  <a:srgbClr val="000000"/>
                </a:solidFill>
                <a:latin typeface="Trebuchet MS" pitchFamily="34" charset="0"/>
                <a:ea typeface="MS PGothic" pitchFamily="34" charset="-128"/>
              </a:rPr>
              <a:pPr algn="r" defTabSz="914400" eaLnBrk="0" hangingPunct="0"/>
              <a:t>56</a:t>
            </a:fld>
            <a:endParaRPr lang="en-US" sz="1200">
              <a:solidFill>
                <a:srgbClr val="000000"/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/>
            <a:fld id="{15839C1F-C1F2-4C32-A68B-DF73770BE619}" type="slidenum">
              <a:rPr lang="es-CL" sz="1200">
                <a:solidFill>
                  <a:srgbClr val="000000"/>
                </a:solidFill>
                <a:ea typeface="MS PGothic" pitchFamily="34" charset="-128"/>
              </a:rPr>
              <a:pPr algn="r" defTabSz="914400"/>
              <a:t>56</a:t>
            </a:fld>
            <a:endParaRPr lang="es-CL" sz="12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</p:spPr>
        <p:txBody>
          <a:bodyPr lIns="91422" tIns="45711" rIns="91422" bIns="45711"/>
          <a:lstStyle/>
          <a:p>
            <a:pPr eaLnBrk="1" hangingPunct="1"/>
            <a:endParaRPr lang="es-E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 eaLnBrk="0" hangingPunct="0"/>
            <a:fld id="{BE89A809-3AE9-4C21-8268-1E4ECAD769DC}" type="slidenum">
              <a:rPr lang="en-US" sz="1200">
                <a:solidFill>
                  <a:srgbClr val="000000"/>
                </a:solidFill>
                <a:latin typeface="Trebuchet MS" pitchFamily="34" charset="0"/>
                <a:ea typeface="MS PGothic" pitchFamily="34" charset="-128"/>
              </a:rPr>
              <a:pPr algn="r" defTabSz="914400" eaLnBrk="0" hangingPunct="0"/>
              <a:t>57</a:t>
            </a:fld>
            <a:endParaRPr lang="en-US" sz="1200">
              <a:solidFill>
                <a:srgbClr val="000000"/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/>
            <a:fld id="{25891AFB-97C3-49F6-9B7A-A6B729B44252}" type="slidenum">
              <a:rPr lang="es-CL" sz="1200">
                <a:solidFill>
                  <a:srgbClr val="000000"/>
                </a:solidFill>
                <a:ea typeface="MS PGothic" pitchFamily="34" charset="-128"/>
              </a:rPr>
              <a:pPr algn="r" defTabSz="914400"/>
              <a:t>57</a:t>
            </a:fld>
            <a:endParaRPr lang="es-CL" sz="12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</p:spPr>
        <p:txBody>
          <a:bodyPr lIns="91422" tIns="45711" rIns="91422" bIns="45711"/>
          <a:lstStyle/>
          <a:p>
            <a:pPr eaLnBrk="1" hangingPunct="1"/>
            <a:endParaRPr lang="es-E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 anchor="b"/>
          <a:lstStyle/>
          <a:p>
            <a:pPr algn="r"/>
            <a:fld id="{7A01B07A-5704-49DD-A7D8-1315E4BC002E}" type="slidenum">
              <a:rPr lang="en-US" sz="1200">
                <a:ea typeface="MS PGothic" pitchFamily="34" charset="-128"/>
                <a:cs typeface="Arial" pitchFamily="34" charset="0"/>
              </a:rPr>
              <a:pPr algn="r"/>
              <a:t>60</a:t>
            </a:fld>
            <a:endParaRPr lang="en-US" sz="120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s-CL" smtClean="0">
              <a:ea typeface="MS PGothic" pitchFamily="34" charset="-128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 anchor="b"/>
          <a:lstStyle/>
          <a:p>
            <a:pPr algn="r"/>
            <a:fld id="{1552300C-4A24-4D55-81DC-AD42209A1452}" type="slidenum">
              <a:rPr lang="en-GB" sz="1200">
                <a:ea typeface="MS PGothic" pitchFamily="34" charset="-128"/>
                <a:cs typeface="Arial" pitchFamily="34" charset="0"/>
              </a:rPr>
              <a:pPr algn="r"/>
              <a:t>61</a:t>
            </a:fld>
            <a:endParaRPr lang="en-GB" sz="120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25900"/>
          </a:xfrm>
          <a:noFill/>
        </p:spPr>
        <p:txBody>
          <a:bodyPr wrap="none" anchor="ctr"/>
          <a:lstStyle/>
          <a:p>
            <a:pPr eaLnBrk="1" hangingPunct="1"/>
            <a:endParaRPr lang="es-CL" smtClean="0">
              <a:ea typeface="MS PGothic" pitchFamily="34" charset="-128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6992" y="8684927"/>
            <a:ext cx="2971009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0" rIns="91421" bIns="45710" anchor="b"/>
          <a:lstStyle/>
          <a:p>
            <a:pPr algn="r" defTabSz="913854" eaLnBrk="0" hangingPunct="0"/>
            <a:fld id="{AA829151-EE10-4ADF-A28F-32F3E9128A6D}" type="slidenum">
              <a:rPr lang="en-US" sz="1200">
                <a:latin typeface="Trebuchet MS" pitchFamily="34" charset="0"/>
                <a:ea typeface="MS PGothic" pitchFamily="34" charset="-128"/>
              </a:rPr>
              <a:pPr algn="r" defTabSz="913854" eaLnBrk="0" hangingPunct="0"/>
              <a:t>63</a:t>
            </a:fld>
            <a:endParaRPr lang="en-US" sz="1200" dirty="0"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5587"/>
            <a:ext cx="5029200" cy="4112926"/>
          </a:xfrm>
          <a:noFill/>
        </p:spPr>
        <p:txBody>
          <a:bodyPr lIns="91421" tIns="45710" rIns="91421" bIns="45710"/>
          <a:lstStyle/>
          <a:p>
            <a:pPr eaLnBrk="1" hangingPunct="1"/>
            <a:endParaRPr lang="es-CL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ea typeface="ヒラギノ角ゴ Pro W3"/>
              <a:cs typeface="ヒラギノ角ゴ Pro W3"/>
            </a:endParaRPr>
          </a:p>
        </p:txBody>
      </p:sp>
      <p:sp>
        <p:nvSpPr>
          <p:cNvPr id="522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43B16F-7A38-4F7C-8CE3-195674DB5AA4}" type="slidenum">
              <a:rPr lang="en-US">
                <a:latin typeface="Arial" pitchFamily="34" charset="0"/>
                <a:ea typeface="ヒラギノ角ゴ Pro W3"/>
                <a:cs typeface="ヒラギノ角ゴ Pro W3"/>
              </a:rPr>
              <a:pPr/>
              <a:t>20</a:t>
            </a:fld>
            <a:endParaRPr lang="en-US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D72962-21AB-48A5-9ECE-A178488A554A}" type="slidenum">
              <a:rPr lang="es-CL" smtClean="0">
                <a:latin typeface="Arial" pitchFamily="34" charset="0"/>
                <a:ea typeface="MS PGothic" pitchFamily="34" charset="-128"/>
                <a:cs typeface="ヒラギノ角ゴ Pro W3"/>
              </a:rPr>
              <a:pPr/>
              <a:t>23</a:t>
            </a:fld>
            <a:endParaRPr lang="es-CL" smtClean="0">
              <a:latin typeface="Arial" pitchFamily="34" charset="0"/>
              <a:ea typeface="MS PGothic" pitchFamily="34" charset="-128"/>
              <a:cs typeface="ヒラギノ角ゴ Pro W3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s-ES_tradnl" smtClean="0">
                <a:latin typeface="Arial" pitchFamily="34" charset="0"/>
                <a:ea typeface="MS PGothic" pitchFamily="34" charset="-128"/>
                <a:cs typeface="ヒラギノ角ゴ Pro W3"/>
              </a:rPr>
              <a:t>ChCC   releva  la  importancia de los  </a:t>
            </a:r>
            <a:r>
              <a:rPr lang="es-ES_tradnl" b="1" smtClean="0">
                <a:latin typeface="Arial" pitchFamily="34" charset="0"/>
                <a:ea typeface="MS PGothic" pitchFamily="34" charset="-128"/>
                <a:cs typeface="ヒラギノ角ゴ Pro W3"/>
              </a:rPr>
              <a:t>determinantes   sociales</a:t>
            </a:r>
            <a:r>
              <a:rPr lang="es-ES_tradnl" smtClean="0">
                <a:latin typeface="Arial" pitchFamily="34" charset="0"/>
                <a:ea typeface="MS PGothic" pitchFamily="34" charset="-128"/>
                <a:cs typeface="ヒラギノ角ゴ Pro W3"/>
              </a:rPr>
              <a:t>  en salud  y el estado por primera vez  incorpora este  concepto (cambio de paradigma )  entendiendo que la salud  de los  individuos y la familia  no es responasbilidad exclusiva del sector salud   si no de  toda  la sociedad  en su  conjunto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 eaLnBrk="0" hangingPunct="0"/>
            <a:fld id="{EE72B9FE-8176-4B80-A8F0-811CF166D856}" type="slidenum">
              <a:rPr lang="en-US" sz="1200">
                <a:solidFill>
                  <a:srgbClr val="000000"/>
                </a:solidFill>
                <a:latin typeface="Trebuchet MS" pitchFamily="34" charset="0"/>
                <a:ea typeface="MS PGothic" pitchFamily="34" charset="-128"/>
              </a:rPr>
              <a:pPr algn="r" defTabSz="914400" eaLnBrk="0" hangingPunct="0"/>
              <a:t>24</a:t>
            </a:fld>
            <a:endParaRPr lang="en-US" sz="1200">
              <a:solidFill>
                <a:srgbClr val="000000"/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/>
            <a:fld id="{23AD2324-7844-40D8-90C7-2CFEBB9618AF}" type="slidenum">
              <a:rPr lang="es-CL" sz="1200">
                <a:solidFill>
                  <a:srgbClr val="000000"/>
                </a:solidFill>
                <a:ea typeface="MS PGothic" pitchFamily="34" charset="-128"/>
              </a:rPr>
              <a:pPr algn="r" defTabSz="914400"/>
              <a:t>24</a:t>
            </a:fld>
            <a:endParaRPr lang="es-CL" sz="12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</p:spPr>
        <p:txBody>
          <a:bodyPr lIns="91422" tIns="45711" rIns="91422" bIns="45711"/>
          <a:lstStyle/>
          <a:p>
            <a:pPr eaLnBrk="1" hangingPunct="1"/>
            <a:endParaRPr lang="es-E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 eaLnBrk="0" hangingPunct="0"/>
            <a:fld id="{23067EAC-9A63-43F5-874D-114C2303722E}" type="slidenum">
              <a:rPr lang="en-US" sz="1200">
                <a:solidFill>
                  <a:srgbClr val="000000"/>
                </a:solidFill>
                <a:latin typeface="Trebuchet MS" pitchFamily="34" charset="0"/>
                <a:ea typeface="MS PGothic" pitchFamily="34" charset="-128"/>
              </a:rPr>
              <a:pPr algn="r" defTabSz="914400" eaLnBrk="0" hangingPunct="0"/>
              <a:t>25</a:t>
            </a:fld>
            <a:endParaRPr lang="en-US" sz="1200">
              <a:solidFill>
                <a:srgbClr val="000000"/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/>
            <a:fld id="{4BE60BFC-7833-4CCE-BEAE-409A7616B7D1}" type="slidenum">
              <a:rPr lang="es-CL" sz="1200">
                <a:solidFill>
                  <a:srgbClr val="000000"/>
                </a:solidFill>
                <a:ea typeface="MS PGothic" pitchFamily="34" charset="-128"/>
              </a:rPr>
              <a:pPr algn="r" defTabSz="914400"/>
              <a:t>25</a:t>
            </a:fld>
            <a:endParaRPr lang="es-CL" sz="12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</p:spPr>
        <p:txBody>
          <a:bodyPr lIns="91422" tIns="45711" rIns="91422" bIns="45711"/>
          <a:lstStyle/>
          <a:p>
            <a:pPr eaLnBrk="1" hangingPunct="1"/>
            <a:endParaRPr lang="es-E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 eaLnBrk="0" hangingPunct="0"/>
            <a:fld id="{0D727BC3-F626-4B80-99E8-92EF6534CB99}" type="slidenum">
              <a:rPr lang="en-US" sz="1200">
                <a:latin typeface="Trebuchet MS" pitchFamily="34" charset="0"/>
                <a:ea typeface="MS PGothic" pitchFamily="34" charset="-128"/>
              </a:rPr>
              <a:pPr algn="r" defTabSz="914400" eaLnBrk="0" hangingPunct="0"/>
              <a:t>26</a:t>
            </a:fld>
            <a:endParaRPr lang="en-US" sz="1200"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/>
            <a:fld id="{BBB4943E-C7F4-4A9A-A7C3-B8FAF5D36C0B}" type="slidenum">
              <a:rPr lang="es-CL" sz="1200">
                <a:ea typeface="MS PGothic" pitchFamily="34" charset="-128"/>
              </a:rPr>
              <a:pPr algn="r" defTabSz="914400"/>
              <a:t>26</a:t>
            </a:fld>
            <a:endParaRPr lang="es-CL" sz="1200">
              <a:ea typeface="MS PGothic" pitchFamily="34" charset="-128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4988"/>
            <a:ext cx="5483225" cy="4113212"/>
          </a:xfrm>
          <a:noFill/>
        </p:spPr>
        <p:txBody>
          <a:bodyPr lIns="91422" tIns="45711" rIns="91422" bIns="45711"/>
          <a:lstStyle/>
          <a:p>
            <a:pPr eaLnBrk="1" hangingPunct="1"/>
            <a:endParaRPr lang="es-CL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 eaLnBrk="0" hangingPunct="0"/>
            <a:fld id="{9D25424B-C13F-4161-98BB-39F8A48BCF03}" type="slidenum">
              <a:rPr lang="en-US" sz="1200">
                <a:latin typeface="Trebuchet MS" pitchFamily="34" charset="0"/>
                <a:ea typeface="MS PGothic" pitchFamily="34" charset="-128"/>
              </a:rPr>
              <a:pPr algn="r" defTabSz="914400" eaLnBrk="0" hangingPunct="0"/>
              <a:t>27</a:t>
            </a:fld>
            <a:endParaRPr lang="en-US" sz="1200"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914400"/>
            <a:fld id="{0B3AD539-ACC7-4506-93C4-7A7246BF3313}" type="slidenum">
              <a:rPr lang="es-CL" sz="1200">
                <a:ea typeface="MS PGothic" pitchFamily="34" charset="-128"/>
              </a:rPr>
              <a:pPr algn="r" defTabSz="914400"/>
              <a:t>27</a:t>
            </a:fld>
            <a:endParaRPr lang="es-CL" sz="1200">
              <a:ea typeface="MS PGothic" pitchFamily="34" charset="-128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4988"/>
            <a:ext cx="5483225" cy="4113212"/>
          </a:xfrm>
          <a:noFill/>
        </p:spPr>
        <p:txBody>
          <a:bodyPr lIns="91422" tIns="45711" rIns="91422" bIns="45711"/>
          <a:lstStyle/>
          <a:p>
            <a:pPr eaLnBrk="1" hangingPunct="1"/>
            <a:endParaRPr lang="es-CL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4400"/>
            <a:fld id="{3F130B6D-A49C-4CE9-852D-9EA2EFEFD741}" type="slidenum">
              <a:rPr lang="es-ES_tradnl" sz="1200"/>
              <a:pPr algn="r" defTabSz="914400"/>
              <a:t>37</a:t>
            </a:fld>
            <a:endParaRPr lang="es-ES_tradnl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ES_tradnl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CL" smtClean="0">
              <a:ea typeface="ヒラギノ角ゴ Pro W3"/>
              <a:cs typeface="ヒラギノ角ゴ Pro W3"/>
            </a:endParaRPr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4DE897-6A94-420D-A203-F343607F0F31}" type="slidenum">
              <a:rPr lang="es-ES" smtClean="0">
                <a:ea typeface="ヒラギノ角ゴ Pro W3"/>
                <a:cs typeface="Arial" pitchFamily="34" charset="0"/>
              </a:rPr>
              <a:pPr/>
              <a:t>42</a:t>
            </a:fld>
            <a:endParaRPr lang="es-ES" smtClean="0">
              <a:ea typeface="ヒラギノ角ゴ Pro W3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7772400" cy="9366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6400800" cy="6096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65F0D9A-16E7-4F73-BD5A-FCC60850CE76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C7BAA5C-6935-4B53-B376-DA7983EDC9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FB680-85B9-4DE9-B0B5-8DE8539EBC3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F8376-0E14-4123-B41B-AD90F33E1F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45525-5346-44DF-89FF-71A76C352B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D1FF0-6070-4D48-84F3-5276C797F9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39135-FD0B-400F-8519-9D35E54CDE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6C4C-A849-4F79-B84E-F56A479693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39F5A99-8958-44DA-89E5-33E799445B4D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2133362-6597-4C3F-8F86-EB4499C41C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0FFC2C5-8AAE-4C86-AEB3-D068B8BFA658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65E19940-8339-4B91-AD36-CBE117607F6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5C9724F-8C4E-4FC1-8758-41E88769B808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A919834-1C9B-4E71-AA82-AC77BDAC0D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F895027-C5C8-4FCE-958F-231050A991AC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F0BC8DA-9A9E-49E8-8975-EAA06CDDDA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31F9261-349B-4F5A-82F2-A96460BCC74A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4015C496-E66C-4B58-8209-484CCC9C31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79F8758-EBE8-45CD-B1E0-FDBD04582230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39A2F37-B693-4510-86B9-33B246E30F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A8A19C6-A690-43DC-B5ED-C3CD1B04BEEE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CF40A6CE-A17C-4384-9F58-1AFBCC7A90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73ADCE3-CF97-439E-B997-B5A54F510447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7BF3220-4EA6-4FAA-A434-B21AEB5E7C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6F3BA32-2A3A-4A86-952A-301AE676A013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EF4625D-7EBD-435D-8F28-B384FDF7CDE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B44CCD7-EB42-4594-B933-C2CCB30D2E6D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B43EE5B-D83D-4638-B034-C8D61E9501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66C44CE-9CA0-485F-B314-C568EAEE0143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AE33584E-67EF-4DA7-9E3B-1C326250046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AC14738-82BB-40D0-B0B2-4327004484A3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763F079-31FA-4B82-A6FD-2485F656CBB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5D0E0ED-E303-4205-98C2-5375533C9B6E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CF1B7D2-C247-44AA-8D23-DB2FF2B2784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B212C72-E6F8-4E13-A33F-7E8A8C4E44B9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37227D88-38BE-4BFD-B0B5-FE8F0CB6AB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87E5D40F-48AD-4EB0-ACBF-15E92FB98F23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4A14C-4B1C-434B-91BA-4D8617814D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06F12-45D6-4A8A-A4E6-38B1FF2F19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F7FB46E-4568-4789-B99F-3B07F8E1A8D0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61069-CE49-42B7-82F4-53C377BEA1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0875BB69-B821-4C61-B0B2-CC289FEDCA9C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49386-29A8-40A2-BBA8-6D38302C85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92A7730-DA5F-4BB3-8FDF-F49EE27D3BC2}" type="datetime1">
              <a:rPr lang="en-US"/>
              <a:pPr>
                <a:defRPr/>
              </a:pPr>
              <a:t>6/26/2014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78256-AD67-44EC-AF5F-A37AA98E75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>
            <a:spLocks noChangeArrowheads="1"/>
          </p:cNvSpPr>
          <p:nvPr userDrawn="1"/>
        </p:nvSpPr>
        <p:spPr bwMode="auto">
          <a:xfrm>
            <a:off x="533400" y="3333750"/>
            <a:ext cx="1033463" cy="352425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 userDrawn="1"/>
        </p:nvSpPr>
        <p:spPr bwMode="auto">
          <a:xfrm>
            <a:off x="1566863" y="3333750"/>
            <a:ext cx="1260475" cy="352425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9220" name="Picture 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47700" y="3452813"/>
            <a:ext cx="803275" cy="585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21" name="Picture 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677988" y="3452813"/>
            <a:ext cx="103187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" name="Rectangle 70"/>
          <p:cNvSpPr>
            <a:spLocks noChangeArrowheads="1"/>
          </p:cNvSpPr>
          <p:nvPr userDrawn="1"/>
        </p:nvSpPr>
        <p:spPr bwMode="auto">
          <a:xfrm>
            <a:off x="533400" y="0"/>
            <a:ext cx="1033463" cy="13716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 userDrawn="1"/>
        </p:nvSpPr>
        <p:spPr bwMode="auto">
          <a:xfrm>
            <a:off x="1566863" y="0"/>
            <a:ext cx="1260475" cy="13716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31" r:id="rId1"/>
    <p:sldLayoutId id="2147485032" r:id="rId2"/>
    <p:sldLayoutId id="2147485033" r:id="rId3"/>
    <p:sldLayoutId id="2147485034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FAB257B7-6F26-4E16-A4CE-02475F9E7E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413750" y="-6350"/>
            <a:ext cx="284163" cy="866775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697913" y="0"/>
            <a:ext cx="347662" cy="860425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5" r:id="rId1"/>
    <p:sldLayoutId id="2147485036" r:id="rId2"/>
    <p:sldLayoutId id="2147485037" r:id="rId3"/>
    <p:sldLayoutId id="2147485038" r:id="rId4"/>
    <p:sldLayoutId id="2147485039" r:id="rId5"/>
    <p:sldLayoutId id="2147485040" r:id="rId6"/>
    <p:sldLayoutId id="2147485041" r:id="rId7"/>
    <p:sldLayoutId id="2147485042" r:id="rId8"/>
    <p:sldLayoutId id="2147485043" r:id="rId9"/>
    <p:sldLayoutId id="2147485044" r:id="rId10"/>
    <p:sldLayoutId id="214748504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7153275" y="0"/>
            <a:ext cx="1990725" cy="662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11268" name="Group 11"/>
          <p:cNvGrpSpPr>
            <a:grpSpLocks/>
          </p:cNvGrpSpPr>
          <p:nvPr userDrawn="1"/>
        </p:nvGrpSpPr>
        <p:grpSpPr bwMode="auto">
          <a:xfrm>
            <a:off x="7153275" y="2058988"/>
            <a:ext cx="1990725" cy="2038350"/>
            <a:chOff x="3511550" y="2133600"/>
            <a:chExt cx="2976563" cy="304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3511550" y="2133600"/>
              <a:ext cx="1338741" cy="3048000"/>
            </a:xfrm>
            <a:prstGeom prst="rect">
              <a:avLst/>
            </a:prstGeom>
            <a:solidFill>
              <a:srgbClr val="006C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4850291" y="2133600"/>
              <a:ext cx="1637822" cy="3048000"/>
            </a:xfrm>
            <a:prstGeom prst="rect">
              <a:avLst/>
            </a:prstGeom>
            <a:solidFill>
              <a:srgbClr val="EF41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s-ES">
                <a:solidFill>
                  <a:srgbClr val="FFFFFF"/>
                </a:solidFill>
                <a:ea typeface="ヒラギノ角ゴ Pro W3" charset="0"/>
                <a:cs typeface="ヒラギノ角ゴ Pro W3" charset="0"/>
              </a:endParaRPr>
            </a:p>
          </p:txBody>
        </p:sp>
        <p:pic>
          <p:nvPicPr>
            <p:cNvPr id="11273" name="Picture 1"/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660775" y="2287588"/>
              <a:ext cx="1041400" cy="7604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1274" name="Picture 1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995863" y="2287588"/>
              <a:ext cx="1339850" cy="544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1275" name="Picture 1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003800" y="4851400"/>
              <a:ext cx="1336675" cy="2301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2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3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cecontigo.gob.c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jpe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hyperlink" Target="file:///C:\Users\pzapata\Documents\Diseno%202013\Presentaci&#243;n%20Oficial%20ChCC\Presentacion%20PE%20CHCC%20oct%202013\16-%20Manejo%20respetuoso%20de%20pataletas.mp4" TargetMode="Externa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82.png"/><Relationship Id="rId10" Type="http://schemas.openxmlformats.org/officeDocument/2006/relationships/image" Target="../media/image86.jpeg"/><Relationship Id="rId4" Type="http://schemas.openxmlformats.org/officeDocument/2006/relationships/image" Target="../media/image9.png"/><Relationship Id="rId9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 bwMode="auto">
          <a:xfrm>
            <a:off x="457200" y="1412875"/>
            <a:ext cx="7772400" cy="9366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</a:pPr>
            <a:r>
              <a:rPr lang="es-ES_tradnl" sz="32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 Bold" charset="0"/>
              </a:rPr>
              <a:t>Sistema de Protección Integral a la Infancia – Chile Crece Contigo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 bwMode="auto">
          <a:xfrm>
            <a:off x="457200" y="2667000"/>
            <a:ext cx="7772400" cy="609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None/>
            </a:pPr>
            <a:r>
              <a:rPr lang="es-ES_tradnl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Ministerio de Desarrollo Social  </a:t>
            </a:r>
            <a:endParaRPr lang="en-US" sz="24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748" name="Title 1"/>
          <p:cNvSpPr txBox="1">
            <a:spLocks/>
          </p:cNvSpPr>
          <p:nvPr/>
        </p:nvSpPr>
        <p:spPr bwMode="auto">
          <a:xfrm>
            <a:off x="5219700" y="5445125"/>
            <a:ext cx="38163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eaLnBrk="1" hangingPunct="1"/>
            <a:endParaRPr lang="es-ES_tradnl">
              <a:solidFill>
                <a:srgbClr val="FFFFFF"/>
              </a:solidFill>
              <a:latin typeface="Verdana" pitchFamily="34" charset="0"/>
              <a:sym typeface="Verdana Bold" charset="0"/>
            </a:endParaRP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3276600" y="4214818"/>
            <a:ext cx="495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CL" sz="2000" b="1" i="1" dirty="0" smtClean="0"/>
              <a:t>Giovanna Silva G.</a:t>
            </a:r>
          </a:p>
          <a:p>
            <a:pPr algn="ctr"/>
            <a:r>
              <a:rPr lang="es-CL" sz="2000" b="1" i="1" dirty="0" smtClean="0"/>
              <a:t>2</a:t>
            </a:r>
            <a:r>
              <a:rPr lang="es-CL" sz="2000" b="1" i="1" dirty="0" smtClean="0"/>
              <a:t>° Congreso Internacional de Investigación en Educación Infantil 2014</a:t>
            </a:r>
            <a:endParaRPr lang="es-CL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18399861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56463" y="0"/>
            <a:ext cx="708025" cy="814388"/>
            <a:chOff x="14568" y="1080"/>
            <a:chExt cx="1114" cy="12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578" y="1090"/>
              <a:ext cx="490" cy="1262"/>
              <a:chOff x="14578" y="1090"/>
              <a:chExt cx="490" cy="1262"/>
            </a:xfrm>
          </p:grpSpPr>
          <p:sp>
            <p:nvSpPr>
              <p:cNvPr id="24" name="Freeform 4"/>
              <p:cNvSpPr>
                <a:spLocks/>
              </p:cNvSpPr>
              <p:nvPr/>
            </p:nvSpPr>
            <p:spPr bwMode="auto">
              <a:xfrm>
                <a:off x="14578" y="1090"/>
                <a:ext cx="490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490" h="126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067" y="1090"/>
              <a:ext cx="605" cy="1262"/>
              <a:chOff x="15067" y="1090"/>
              <a:chExt cx="605" cy="1262"/>
            </a:xfrm>
          </p:grpSpPr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15067" y="1090"/>
                <a:ext cx="605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605" h="126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256463" y="6418263"/>
            <a:ext cx="708025" cy="439737"/>
            <a:chOff x="14568" y="10468"/>
            <a:chExt cx="1114" cy="692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578" y="10478"/>
              <a:ext cx="490" cy="672"/>
              <a:chOff x="14578" y="10478"/>
              <a:chExt cx="490" cy="672"/>
            </a:xfrm>
          </p:grpSpPr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14578" y="10478"/>
                <a:ext cx="490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490" h="67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5067" y="10478"/>
              <a:ext cx="605" cy="672"/>
              <a:chOff x="15067" y="10478"/>
              <a:chExt cx="605" cy="672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15067" y="10478"/>
                <a:ext cx="605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605" h="67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898989"/>
                </a:solidFill>
                <a:effectLst/>
                <a:latin typeface="Calibri" pitchFamily="34" charset="0"/>
                <a:ea typeface="Verdana" pitchFamily="34" charset="0"/>
                <a:cs typeface="Verdana" pitchFamily="34" charset="0"/>
              </a:rPr>
              <a:t>Gobierno de Chile | Ministerio de Desarrollo Social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42632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254002"/>
            <a:ext cx="778674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57199" y="287637"/>
            <a:ext cx="735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dirty="0">
                <a:solidFill>
                  <a:srgbClr val="F2F2F2"/>
                </a:solidFill>
                <a:latin typeface="Trebuchet MS" pitchFamily="34" charset="0"/>
              </a:rPr>
              <a:t> </a:t>
            </a:r>
            <a:r>
              <a:rPr lang="es-ES" sz="2400" dirty="0" smtClean="0">
                <a:solidFill>
                  <a:srgbClr val="F2F2F2"/>
                </a:solidFill>
                <a:latin typeface="Trebuchet MS" pitchFamily="34" charset="0"/>
              </a:rPr>
              <a:t>Razones de inasistencia en Pre-escolares </a:t>
            </a:r>
            <a:endParaRPr lang="es-ES" sz="2400" dirty="0">
              <a:solidFill>
                <a:srgbClr val="F2F2F2"/>
              </a:solidFill>
              <a:latin typeface="Trebuchet MS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1" y="2198625"/>
            <a:ext cx="5468586" cy="4389500"/>
          </a:xfrm>
          <a:prstGeom prst="rect">
            <a:avLst/>
          </a:prstGeom>
        </p:spPr>
      </p:pic>
      <p:sp>
        <p:nvSpPr>
          <p:cNvPr id="40962" name="Rectangle 3"/>
          <p:cNvSpPr txBox="1">
            <a:spLocks noChangeArrowheads="1"/>
          </p:cNvSpPr>
          <p:nvPr/>
        </p:nvSpPr>
        <p:spPr bwMode="auto">
          <a:xfrm>
            <a:off x="214313" y="1054100"/>
            <a:ext cx="8750300" cy="1225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0070C0"/>
              </a:buClr>
              <a:buSzPct val="80000"/>
              <a:buFont typeface="Arial" pitchFamily="34" charset="0"/>
              <a:buChar char="•"/>
            </a:pPr>
            <a:r>
              <a:rPr lang="es-MX" sz="1600" dirty="0">
                <a:latin typeface="Verdana" pitchFamily="34" charset="0"/>
              </a:rPr>
              <a:t> Atención profesional del parto = 99.8%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70C0"/>
              </a:buClr>
              <a:buSzPct val="80000"/>
              <a:buFont typeface="Arial" pitchFamily="34" charset="0"/>
              <a:buChar char="•"/>
            </a:pPr>
            <a:r>
              <a:rPr lang="es-MX" sz="1600" dirty="0">
                <a:latin typeface="Verdana" pitchFamily="34" charset="0"/>
              </a:rPr>
              <a:t> 90% de las mujeres realiza su control prenatal en el sistema público de salud.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70C0"/>
              </a:buClr>
              <a:buSzPct val="80000"/>
              <a:buFont typeface="Arial" pitchFamily="34" charset="0"/>
              <a:buChar char="•"/>
            </a:pPr>
            <a:r>
              <a:rPr lang="es-MX" sz="1600" dirty="0">
                <a:latin typeface="Verdana" pitchFamily="34" charset="0"/>
              </a:rPr>
              <a:t> 79% inicia oportunamente su control de gestación (antes de las 20 semanas de gestación).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80975" y="403225"/>
            <a:ext cx="6443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1187450" y="403225"/>
            <a:ext cx="4741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solidFill>
                  <a:srgbClr val="F2F2F2"/>
                </a:solidFill>
                <a:latin typeface="Trebuchet MS" pitchFamily="34" charset="0"/>
              </a:rPr>
              <a:t> Índices de Salud : Cobertura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4313" y="6237288"/>
            <a:ext cx="77771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(*) La categoría “Otro” incluye las alternativas: “Otro” y “FFAA y del orden”</a:t>
            </a:r>
          </a:p>
          <a:p>
            <a:pPr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(**) La categoría “Ninguno” representa la atención particular. 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11760" y="2132856"/>
            <a:ext cx="6410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Porcentaje de niños y niñas menores de 4 años, según Sistema Previsional de Salud, 2009</a:t>
            </a:r>
            <a:br>
              <a:rPr lang="es-MX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(porcentaje)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11 Llamada ovalada"/>
          <p:cNvSpPr/>
          <p:nvPr/>
        </p:nvSpPr>
        <p:spPr>
          <a:xfrm>
            <a:off x="4935889" y="3212977"/>
            <a:ext cx="3588589" cy="1440160"/>
          </a:xfrm>
          <a:prstGeom prst="wedgeEllipseCallout">
            <a:avLst>
              <a:gd name="adj1" fmla="val -108287"/>
              <a:gd name="adj2" fmla="val 54449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 dirty="0" smtClean="0"/>
              <a:t>83,4% </a:t>
            </a:r>
            <a:r>
              <a:rPr lang="es-MX" b="1" dirty="0"/>
              <a:t>de los niños y niñas menores de 4 años se atiende en el sistema público de salud</a:t>
            </a:r>
            <a:endParaRPr lang="es-C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45059" name="1 CuadroTexto"/>
          <p:cNvSpPr txBox="1">
            <a:spLocks noChangeArrowheads="1"/>
          </p:cNvSpPr>
          <p:nvPr/>
        </p:nvSpPr>
        <p:spPr bwMode="auto">
          <a:xfrm>
            <a:off x="0" y="6175374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Trebuchet MS" pitchFamily="34" charset="0"/>
              </a:rPr>
              <a:t>El origen de Chile Crece Contigo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1619672" y="1255069"/>
            <a:ext cx="6143406" cy="3915577"/>
          </a:xfrm>
          <a:prstGeom prst="round2Diag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4 Imagen" descr="banner para pp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29" y="332656"/>
            <a:ext cx="7688573" cy="974725"/>
          </a:xfrm>
          <a:prstGeom prst="rect">
            <a:avLst/>
          </a:prstGeom>
        </p:spPr>
      </p:pic>
      <p:sp>
        <p:nvSpPr>
          <p:cNvPr id="46082" name="Rectangle 27"/>
          <p:cNvSpPr>
            <a:spLocks noGrp="1"/>
          </p:cNvSpPr>
          <p:nvPr>
            <p:ph type="title" idx="4294967295"/>
          </p:nvPr>
        </p:nvSpPr>
        <p:spPr>
          <a:xfrm>
            <a:off x="152401" y="406104"/>
            <a:ext cx="7515944" cy="964157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Consejo Asesor Presidencial para la Reforma de las Políticas de Infancia (2006)</a:t>
            </a:r>
            <a:r>
              <a:rPr lang="es-ES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/>
            </a:r>
            <a:br>
              <a:rPr lang="es-ES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</a:br>
            <a:endParaRPr lang="es-ES" b="1" dirty="0" smtClean="0">
              <a:solidFill>
                <a:schemeClr val="bg1"/>
              </a:solidFill>
              <a:latin typeface="Trebuchet MS" pitchFamily="34" charset="0"/>
              <a:ea typeface="ヒラギノ角ゴ Pro W3"/>
              <a:cs typeface="Verdana" pitchFamily="34" charset="0"/>
            </a:endParaRPr>
          </a:p>
        </p:txBody>
      </p:sp>
      <p:sp>
        <p:nvSpPr>
          <p:cNvPr id="102416" name="AutoShape 2"/>
          <p:cNvSpPr>
            <a:spLocks noChangeArrowheads="1"/>
          </p:cNvSpPr>
          <p:nvPr/>
        </p:nvSpPr>
        <p:spPr bwMode="auto">
          <a:xfrm>
            <a:off x="2051050" y="4221163"/>
            <a:ext cx="215900" cy="144462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s-CL" sz="1600" u="sng">
              <a:latin typeface="Trebuchet MS" pitchFamily="34" charset="0"/>
              <a:ea typeface="MS PGothic" pitchFamily="34" charset="-128"/>
              <a:cs typeface="Arial" pitchFamily="34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339975" y="3429000"/>
            <a:ext cx="1655763" cy="1909763"/>
            <a:chOff x="2219" y="1123"/>
            <a:chExt cx="1200" cy="1402"/>
          </a:xfrm>
        </p:grpSpPr>
        <p:sp>
          <p:nvSpPr>
            <p:cNvPr id="5138" name="AutoShape 4"/>
            <p:cNvSpPr>
              <a:spLocks noChangeArrowheads="1"/>
            </p:cNvSpPr>
            <p:nvPr/>
          </p:nvSpPr>
          <p:spPr bwMode="auto">
            <a:xfrm>
              <a:off x="2219" y="1123"/>
              <a:ext cx="1200" cy="1402"/>
            </a:xfrm>
            <a:prstGeom prst="roundRect">
              <a:avLst>
                <a:gd name="adj" fmla="val 16667"/>
              </a:avLst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  <a:effectLst>
              <a:outerShdw dist="38100" dir="2700000" algn="tl" rotWithShape="0">
                <a:srgbClr val="000000">
                  <a:alpha val="56998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spcBef>
                  <a:spcPct val="50000"/>
                </a:spcBef>
                <a:defRPr/>
              </a:pPr>
              <a:r>
                <a:rPr lang="es-MX" sz="1400" b="1" dirty="0">
                  <a:solidFill>
                    <a:schemeClr val="bg1"/>
                  </a:solidFill>
                  <a:latin typeface="Calibri" pitchFamily="34" charset="0"/>
                  <a:ea typeface="ＭＳ Ｐゴシック" pitchFamily="34" charset="-128"/>
                  <a:cs typeface="Arial" charset="0"/>
                </a:rPr>
                <a:t>Comité Ministros Infancia</a:t>
              </a:r>
            </a:p>
            <a:p>
              <a:pPr algn="ctr" defTabSz="914400">
                <a:spcBef>
                  <a:spcPct val="50000"/>
                </a:spcBef>
                <a:defRPr/>
              </a:pPr>
              <a:r>
                <a:rPr lang="es-MX" sz="1400" b="1" dirty="0">
                  <a:solidFill>
                    <a:schemeClr val="bg1"/>
                  </a:solidFill>
                  <a:latin typeface="Calibri" pitchFamily="34" charset="0"/>
                  <a:ea typeface="ＭＳ Ｐゴシック" pitchFamily="34" charset="-128"/>
                  <a:cs typeface="Arial" charset="0"/>
                </a:rPr>
                <a:t> </a:t>
              </a:r>
            </a:p>
            <a:p>
              <a:pPr algn="ctr" defTabSz="914400">
                <a:spcBef>
                  <a:spcPct val="50000"/>
                </a:spcBef>
                <a:defRPr/>
              </a:pPr>
              <a:endParaRPr lang="es-MX" sz="1400" b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</a:endParaRPr>
            </a:p>
            <a:p>
              <a:pPr algn="ctr" defTabSz="914400">
                <a:spcBef>
                  <a:spcPct val="50000"/>
                </a:spcBef>
                <a:defRPr/>
              </a:pPr>
              <a:r>
                <a:rPr lang="es-MX" sz="1400" b="1" dirty="0">
                  <a:solidFill>
                    <a:schemeClr val="bg1"/>
                  </a:solidFill>
                  <a:latin typeface="Calibri" pitchFamily="34" charset="0"/>
                  <a:ea typeface="ＭＳ Ｐゴシック" pitchFamily="34" charset="-128"/>
                  <a:cs typeface="Arial" charset="0"/>
                </a:rPr>
                <a:t>Grupo Técnico interministerial</a:t>
              </a:r>
              <a:endParaRPr lang="es-CL" sz="1400" b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6105" name="AutoShape 5"/>
            <p:cNvSpPr>
              <a:spLocks noChangeArrowheads="1"/>
            </p:cNvSpPr>
            <p:nvPr/>
          </p:nvSpPr>
          <p:spPr bwMode="auto">
            <a:xfrm>
              <a:off x="2742" y="1663"/>
              <a:ext cx="156" cy="225"/>
            </a:xfrm>
            <a:prstGeom prst="upDownArrow">
              <a:avLst>
                <a:gd name="adj1" fmla="val 50000"/>
                <a:gd name="adj2" fmla="val 2399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hangingPunct="0"/>
              <a:endParaRPr lang="es-CL" sz="1600" u="sng">
                <a:latin typeface="Trebuchet MS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sp>
        <p:nvSpPr>
          <p:cNvPr id="102420" name="AutoShape 6"/>
          <p:cNvSpPr>
            <a:spLocks noChangeArrowheads="1"/>
          </p:cNvSpPr>
          <p:nvPr/>
        </p:nvSpPr>
        <p:spPr bwMode="auto">
          <a:xfrm>
            <a:off x="4140200" y="4221163"/>
            <a:ext cx="215900" cy="144462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s-CL" sz="1600" u="sng">
              <a:latin typeface="Trebuchet MS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179388" y="5478463"/>
            <a:ext cx="22193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Propuesta de</a:t>
            </a:r>
            <a:b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</a:b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Política Pública</a:t>
            </a:r>
          </a:p>
          <a:p>
            <a:pPr algn="ctr" defTabSz="914400">
              <a:spcBef>
                <a:spcPct val="50000"/>
              </a:spcBef>
            </a:pP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2006</a:t>
            </a:r>
            <a:endParaRPr lang="es-ES" sz="1200" b="1">
              <a:solidFill>
                <a:srgbClr val="5F5F5F"/>
              </a:solidFill>
              <a:latin typeface="Arial Unicode MS" pitchFamily="34" charset="-128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1763713" y="5478463"/>
            <a:ext cx="27527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Análisis y acciones </a:t>
            </a:r>
            <a:b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</a:b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para la implementación</a:t>
            </a:r>
          </a:p>
          <a:p>
            <a:pPr algn="ctr" defTabSz="914400">
              <a:spcBef>
                <a:spcPct val="50000"/>
              </a:spcBef>
            </a:pP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2006</a:t>
            </a:r>
            <a:endParaRPr lang="es-ES" sz="1200" b="1">
              <a:solidFill>
                <a:srgbClr val="5F5F5F"/>
              </a:solidFill>
              <a:latin typeface="Arial Unicode MS" pitchFamily="34" charset="-128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3924300" y="5478463"/>
            <a:ext cx="245427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Sistema de Protección </a:t>
            </a:r>
            <a:b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</a:b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Integral a la Infancia </a:t>
            </a:r>
          </a:p>
          <a:p>
            <a:pPr algn="ctr" defTabSz="914400">
              <a:spcBef>
                <a:spcPct val="50000"/>
              </a:spcBef>
            </a:pP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2007</a:t>
            </a:r>
            <a:endParaRPr lang="es-ES" sz="1200" b="1">
              <a:solidFill>
                <a:srgbClr val="5F5F5F"/>
              </a:solidFill>
              <a:latin typeface="Arial Unicode MS" pitchFamily="34" charset="-128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3" name="Group 10"/>
          <p:cNvPicPr preferRelativeResize="0">
            <a:picLocks noChangeArrowheads="1"/>
          </p:cNvPicPr>
          <p:nvPr/>
        </p:nvPicPr>
        <p:blipFill>
          <a:blip r:embed="rId3">
            <a:lum bright="-16000"/>
            <a:grayscl/>
          </a:blip>
          <a:srcRect/>
          <a:stretch>
            <a:fillRect/>
          </a:stretch>
        </p:blipFill>
        <p:spPr bwMode="auto">
          <a:xfrm>
            <a:off x="395288" y="3429000"/>
            <a:ext cx="165735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4" name="26 CuadroTexto"/>
          <p:cNvSpPr txBox="1">
            <a:spLocks noChangeArrowheads="1"/>
          </p:cNvSpPr>
          <p:nvPr/>
        </p:nvSpPr>
        <p:spPr bwMode="auto">
          <a:xfrm>
            <a:off x="152400" y="1377950"/>
            <a:ext cx="8991600" cy="1720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Amplia participación</a:t>
            </a:r>
          </a:p>
          <a:p>
            <a:pPr marL="742950" lvl="1" indent="-285750" defTabSz="9144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Audiencias con expertos nacionales e internacionales en la materia.</a:t>
            </a:r>
          </a:p>
          <a:p>
            <a:pPr marL="742950" lvl="1" indent="-285750" defTabSz="9144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Audiencias regionales con organizaciones y personas vinculadas a la temática.</a:t>
            </a:r>
          </a:p>
          <a:p>
            <a:pPr marL="742950" lvl="1" indent="-285750" defTabSz="9144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ü"/>
            </a:pP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Aportes de miles de niños, niñas y adultos a través de sitio Web. 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</p:txBody>
      </p:sp>
      <p:sp>
        <p:nvSpPr>
          <p:cNvPr id="102431" name="Line 31"/>
          <p:cNvSpPr>
            <a:spLocks noChangeShapeType="1"/>
          </p:cNvSpPr>
          <p:nvPr/>
        </p:nvSpPr>
        <p:spPr bwMode="auto">
          <a:xfrm>
            <a:off x="1260475" y="6440488"/>
            <a:ext cx="6624638" cy="0"/>
          </a:xfrm>
          <a:prstGeom prst="line">
            <a:avLst/>
          </a:prstGeom>
          <a:noFill/>
          <a:ln w="38100">
            <a:solidFill>
              <a:srgbClr val="E11949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143391" name="Oval 31"/>
          <p:cNvSpPr>
            <a:spLocks noChangeArrowheads="1"/>
          </p:cNvSpPr>
          <p:nvPr/>
        </p:nvSpPr>
        <p:spPr bwMode="auto">
          <a:xfrm>
            <a:off x="1044575" y="6224588"/>
            <a:ext cx="360363" cy="358775"/>
          </a:xfrm>
          <a:prstGeom prst="ellipse">
            <a:avLst/>
          </a:prstGeom>
          <a:solidFill>
            <a:srgbClr val="E11949"/>
          </a:solidFill>
          <a:ln w="9525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/>
            <a:r>
              <a:rPr lang="es-CL" b="1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02436" name="AutoShape 36"/>
          <p:cNvSpPr>
            <a:spLocks noChangeArrowheads="1"/>
          </p:cNvSpPr>
          <p:nvPr/>
        </p:nvSpPr>
        <p:spPr bwMode="auto">
          <a:xfrm>
            <a:off x="6505575" y="3784600"/>
            <a:ext cx="1506538" cy="863600"/>
          </a:xfrm>
          <a:prstGeom prst="roundRect">
            <a:avLst>
              <a:gd name="adj" fmla="val 16667"/>
            </a:avLst>
          </a:prstGeom>
          <a:solidFill>
            <a:srgbClr val="99CC00">
              <a:alpha val="45097"/>
            </a:srgbClr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 defTabSz="914400">
              <a:spcBef>
                <a:spcPct val="50000"/>
              </a:spcBef>
            </a:pPr>
            <a:endParaRPr lang="es-MX">
              <a:cs typeface="Arial" pitchFamily="34" charset="0"/>
            </a:endParaRPr>
          </a:p>
          <a:p>
            <a:pPr marL="342900" indent="-342900" algn="ctr" defTabSz="914400">
              <a:spcBef>
                <a:spcPct val="50000"/>
              </a:spcBef>
            </a:pPr>
            <a:endParaRPr lang="es-ES">
              <a:cs typeface="Arial" pitchFamily="34" charset="0"/>
            </a:endParaRPr>
          </a:p>
        </p:txBody>
      </p:sp>
      <p:sp>
        <p:nvSpPr>
          <p:cNvPr id="102437" name="Rectangle 37"/>
          <p:cNvSpPr>
            <a:spLocks noChangeArrowheads="1"/>
          </p:cNvSpPr>
          <p:nvPr/>
        </p:nvSpPr>
        <p:spPr bwMode="auto">
          <a:xfrm>
            <a:off x="6445250" y="4005263"/>
            <a:ext cx="15827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914400">
              <a:spcBef>
                <a:spcPct val="50000"/>
              </a:spcBef>
            </a:pPr>
            <a:r>
              <a:rPr lang="es-MX" sz="2000" b="1">
                <a:solidFill>
                  <a:srgbClr val="4D4D4D"/>
                </a:solidFill>
                <a:latin typeface="Calibri" pitchFamily="34" charset="0"/>
                <a:cs typeface="Arial" pitchFamily="34" charset="0"/>
              </a:rPr>
              <a:t>Ley  20.379 </a:t>
            </a:r>
            <a:endParaRPr lang="es-MX" sz="2000">
              <a:solidFill>
                <a:srgbClr val="4D4D4D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438" name="AutoShape 6"/>
          <p:cNvSpPr>
            <a:spLocks noChangeArrowheads="1"/>
          </p:cNvSpPr>
          <p:nvPr/>
        </p:nvSpPr>
        <p:spPr bwMode="auto">
          <a:xfrm>
            <a:off x="6156325" y="4221163"/>
            <a:ext cx="215900" cy="144462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s-CL" sz="1600" u="sng">
              <a:latin typeface="Trebuchet MS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6084888" y="5502275"/>
            <a:ext cx="18716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Institucionaliza ChCC</a:t>
            </a:r>
          </a:p>
          <a:p>
            <a:pPr algn="ctr" defTabSz="914400">
              <a:spcBef>
                <a:spcPct val="50000"/>
              </a:spcBef>
            </a:pPr>
            <a:r>
              <a:rPr lang="es-MX" sz="1200" b="1">
                <a:solidFill>
                  <a:srgbClr val="5F5F5F"/>
                </a:solidFill>
                <a:latin typeface="Arial Unicode MS" pitchFamily="34" charset="-128"/>
                <a:ea typeface="MS PGothic" pitchFamily="34" charset="-128"/>
                <a:cs typeface="Arial" pitchFamily="34" charset="0"/>
              </a:rPr>
              <a:t>2009</a:t>
            </a:r>
            <a:endParaRPr lang="es-ES" sz="1200" b="1">
              <a:solidFill>
                <a:srgbClr val="5F5F5F"/>
              </a:solidFill>
              <a:latin typeface="Arial Unicode MS" pitchFamily="34" charset="-128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" name="Oval 31"/>
          <p:cNvSpPr>
            <a:spLocks noChangeArrowheads="1"/>
          </p:cNvSpPr>
          <p:nvPr/>
        </p:nvSpPr>
        <p:spPr bwMode="auto">
          <a:xfrm>
            <a:off x="3060700" y="6224588"/>
            <a:ext cx="360363" cy="358775"/>
          </a:xfrm>
          <a:prstGeom prst="ellipse">
            <a:avLst/>
          </a:prstGeom>
          <a:solidFill>
            <a:srgbClr val="E11949"/>
          </a:solidFill>
          <a:ln w="9525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/>
            <a:r>
              <a:rPr lang="es-CL" b="1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5076825" y="6224588"/>
            <a:ext cx="360363" cy="358775"/>
          </a:xfrm>
          <a:prstGeom prst="ellipse">
            <a:avLst/>
          </a:prstGeom>
          <a:solidFill>
            <a:srgbClr val="E11949"/>
          </a:solidFill>
          <a:ln w="9525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/>
            <a:r>
              <a:rPr lang="es-CL" b="1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6948488" y="6224588"/>
            <a:ext cx="360362" cy="358775"/>
          </a:xfrm>
          <a:prstGeom prst="ellipse">
            <a:avLst/>
          </a:prstGeom>
          <a:solidFill>
            <a:srgbClr val="E11949"/>
          </a:solidFill>
          <a:ln w="9525">
            <a:solidFill>
              <a:srgbClr val="4D4D4D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/>
            <a:r>
              <a:rPr lang="es-CL" b="1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rPr>
              <a:t>4</a:t>
            </a:r>
          </a:p>
        </p:txBody>
      </p:sp>
      <p:pic>
        <p:nvPicPr>
          <p:cNvPr id="24" name="23 Imagen" descr="Chile Crece Conti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6911" y="3623786"/>
            <a:ext cx="1520190" cy="1520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6" grpId="0" animBg="1"/>
      <p:bldP spid="102420" grpId="0" animBg="1"/>
      <p:bldP spid="5125" grpId="0"/>
      <p:bldP spid="5126" grpId="0"/>
      <p:bldP spid="5127" grpId="0"/>
      <p:bldP spid="102431" grpId="0" animBg="1"/>
      <p:bldP spid="143391" grpId="0" animBg="1"/>
      <p:bldP spid="102436" grpId="0" animBg="1"/>
      <p:bldP spid="102437" grpId="0"/>
      <p:bldP spid="102438" grpId="0" animBg="1"/>
      <p:bldP spid="2" grpId="0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anner para pp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29" y="403225"/>
            <a:ext cx="6248413" cy="524257"/>
          </a:xfrm>
          <a:prstGeom prst="rect">
            <a:avLst/>
          </a:prstGeom>
        </p:spPr>
      </p:pic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>
          <a:xfrm>
            <a:off x="152401" y="413792"/>
            <a:ext cx="3483496" cy="513690"/>
          </a:xfrm>
        </p:spPr>
        <p:txBody>
          <a:bodyPr/>
          <a:lstStyle/>
          <a:p>
            <a:r>
              <a:rPr lang="es-CL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Su diseño se basa en:</a:t>
            </a:r>
            <a:endParaRPr lang="es-ES" b="1" dirty="0" smtClean="0">
              <a:solidFill>
                <a:schemeClr val="bg1"/>
              </a:solidFill>
              <a:latin typeface="Trebuchet MS" pitchFamily="34" charset="0"/>
              <a:ea typeface="ヒラギノ角ゴ Pro W3"/>
              <a:cs typeface="Verdana" pitchFamily="34" charset="0"/>
            </a:endParaRPr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52512"/>
            <a:ext cx="8740775" cy="5616847"/>
          </a:xfrm>
          <a:noFill/>
        </p:spPr>
        <p:txBody>
          <a:bodyPr/>
          <a:lstStyle/>
          <a:p>
            <a:pPr defTabSz="914400">
              <a:lnSpc>
                <a:spcPct val="90000"/>
              </a:lnSpc>
              <a:buClr>
                <a:schemeClr val="tx2"/>
              </a:buClr>
            </a:pP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Evidencia científica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:</a:t>
            </a: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Consolidación y universalización de experiencias y prestaciones exitosas (evidencia nacional e internacional).</a:t>
            </a: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Ventana de oportunidades (Alto impacto de trabajar en la primera infancia).</a:t>
            </a: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Tasa de retorno (Inversión altamente costo efectiva). </a:t>
            </a: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endParaRPr lang="es-MX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defTabSz="914400">
              <a:lnSpc>
                <a:spcPct val="90000"/>
              </a:lnSpc>
              <a:buClr>
                <a:schemeClr val="tx2"/>
              </a:buClr>
            </a:pP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</a:t>
            </a: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Amplios consensos</a:t>
            </a: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s-MX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Aprobación unánime del H. Congreso de la Ley 20.379 que Institucionaliza el Subsistema de Protección Integral a la Infancia “Chile Crece Contigo”. </a:t>
            </a:r>
            <a:endParaRPr lang="es-MX" u="sng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endParaRPr lang="es-MX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defTabSz="914400">
              <a:lnSpc>
                <a:spcPct val="90000"/>
              </a:lnSpc>
              <a:buClr>
                <a:schemeClr val="tx2"/>
              </a:buClr>
            </a:pP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Acorde a paradigmas emergentes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</a:t>
            </a: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Determinantes Sociales de la salud.</a:t>
            </a: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Enfoque de derechos del niño.</a:t>
            </a:r>
          </a:p>
          <a:p>
            <a:pPr lvl="1" defTabSz="914400">
              <a:lnSpc>
                <a:spcPct val="9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Enfoque Sistémico - Ecológico.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9" name="8 Rectángulo"/>
          <p:cNvSpPr/>
          <p:nvPr/>
        </p:nvSpPr>
        <p:spPr>
          <a:xfrm>
            <a:off x="0" y="6102350"/>
            <a:ext cx="9144000" cy="7556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3200" b="1" dirty="0">
                <a:solidFill>
                  <a:schemeClr val="bg1"/>
                </a:solidFill>
                <a:latin typeface="Trebuchet MS" pitchFamily="34" charset="0"/>
              </a:rPr>
              <a:t>Principios y Fundamentos</a:t>
            </a:r>
          </a:p>
        </p:txBody>
      </p:sp>
      <p:pic>
        <p:nvPicPr>
          <p:cNvPr id="8" name="7 Imagen" descr="bebe recien nacido durmiendo ba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11" y="1118627"/>
            <a:ext cx="6153177" cy="4620747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anner para pp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29" y="403225"/>
            <a:ext cx="6824477" cy="524257"/>
          </a:xfrm>
          <a:prstGeom prst="rect">
            <a:avLst/>
          </a:prstGeom>
        </p:spPr>
      </p:pic>
      <p:sp>
        <p:nvSpPr>
          <p:cNvPr id="49154" name="Rectangle 2"/>
          <p:cNvSpPr>
            <a:spLocks noGrp="1"/>
          </p:cNvSpPr>
          <p:nvPr>
            <p:ph type="title" idx="4294967295"/>
          </p:nvPr>
        </p:nvSpPr>
        <p:spPr>
          <a:xfrm>
            <a:off x="152400" y="403224"/>
            <a:ext cx="6651847" cy="524257"/>
          </a:xfrm>
        </p:spPr>
        <p:txBody>
          <a:bodyPr/>
          <a:lstStyle/>
          <a:p>
            <a:r>
              <a:rPr lang="es-CL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Períodos Críticos del Desarrollo</a:t>
            </a:r>
            <a:endParaRPr lang="es-ES" b="1" dirty="0" smtClean="0">
              <a:solidFill>
                <a:schemeClr val="bg1"/>
              </a:solidFill>
              <a:latin typeface="Trebuchet MS" pitchFamily="34" charset="0"/>
              <a:ea typeface="ヒラギノ角ゴ Pro W3"/>
              <a:cs typeface="Verdana" pitchFamily="34" charset="0"/>
            </a:endParaRPr>
          </a:p>
        </p:txBody>
      </p:sp>
      <p:pic>
        <p:nvPicPr>
          <p:cNvPr id="49155" name="4 Imagen" descr="graf01 mej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71724"/>
            <a:ext cx="7883525" cy="528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banner para pp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29" y="403225"/>
            <a:ext cx="6824477" cy="524257"/>
          </a:xfrm>
          <a:prstGeom prst="rect">
            <a:avLst/>
          </a:prstGeom>
        </p:spPr>
      </p:pic>
      <p:pic>
        <p:nvPicPr>
          <p:cNvPr id="50178" name="4 Imagen" descr="graf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114" y="1097905"/>
            <a:ext cx="8208758" cy="549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2"/>
          <p:cNvSpPr>
            <a:spLocks noGrp="1"/>
          </p:cNvSpPr>
          <p:nvPr>
            <p:ph type="title" idx="4294967295"/>
          </p:nvPr>
        </p:nvSpPr>
        <p:spPr>
          <a:xfrm>
            <a:off x="152401" y="403225"/>
            <a:ext cx="3699520" cy="524257"/>
          </a:xfrm>
        </p:spPr>
        <p:txBody>
          <a:bodyPr/>
          <a:lstStyle/>
          <a:p>
            <a:r>
              <a:rPr lang="es-CL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Inversión Estratégica</a:t>
            </a:r>
            <a:endParaRPr lang="es-ES" b="1" dirty="0" smtClean="0">
              <a:solidFill>
                <a:schemeClr val="bg1"/>
              </a:solidFill>
              <a:latin typeface="Trebuchet MS" pitchFamily="34" charset="0"/>
              <a:ea typeface="ヒラギノ角ゴ Pro W3"/>
              <a:cs typeface="Verdana" pitchFamily="34" charset="0"/>
            </a:endParaRPr>
          </a:p>
        </p:txBody>
      </p:sp>
      <p:sp>
        <p:nvSpPr>
          <p:cNvPr id="134212" name="AutoShape 68"/>
          <p:cNvSpPr>
            <a:spLocks noChangeArrowheads="1"/>
          </p:cNvSpPr>
          <p:nvPr/>
        </p:nvSpPr>
        <p:spPr bwMode="auto">
          <a:xfrm>
            <a:off x="6372225" y="1484313"/>
            <a:ext cx="2592388" cy="1081087"/>
          </a:xfrm>
          <a:prstGeom prst="wedgeRoundRectCallout">
            <a:avLst>
              <a:gd name="adj1" fmla="val -56000"/>
              <a:gd name="adj2" fmla="val 85028"/>
              <a:gd name="adj3" fmla="val 16667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/>
          <a:lstStyle/>
          <a:p>
            <a:pPr marL="342900" indent="-342900" defTabSz="914400">
              <a:spcBef>
                <a:spcPct val="50000"/>
              </a:spcBef>
            </a:pPr>
            <a:r>
              <a:rPr lang="es-MX" sz="1600" b="1">
                <a:latin typeface="Trebuchet MS" pitchFamily="34" charset="0"/>
              </a:rPr>
              <a:t>	</a:t>
            </a:r>
            <a:r>
              <a:rPr lang="es-MX" sz="1400" b="1">
                <a:latin typeface="Trebuchet MS" pitchFamily="34" charset="0"/>
              </a:rPr>
              <a:t>Por cada dólar que se invierte en la Primera Infancia, el Estado se ahorra hasta 8 dólares.</a:t>
            </a:r>
            <a:r>
              <a:rPr lang="es-MX" sz="1400">
                <a:latin typeface="Trebuchet MS" pitchFamily="34" charset="0"/>
              </a:rPr>
              <a:t> </a:t>
            </a:r>
            <a:endParaRPr lang="es-ES" sz="1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ambiente adecuad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81805"/>
            <a:ext cx="5966435" cy="3987555"/>
          </a:xfrm>
          <a:prstGeom prst="rect">
            <a:avLst/>
          </a:prstGeom>
        </p:spPr>
      </p:pic>
      <p:pic>
        <p:nvPicPr>
          <p:cNvPr id="6" name="5 Imagen" descr="banner para pp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29" y="403225"/>
            <a:ext cx="6824477" cy="524257"/>
          </a:xfrm>
          <a:prstGeom prst="rect">
            <a:avLst/>
          </a:prstGeom>
        </p:spPr>
      </p:pic>
      <p:sp>
        <p:nvSpPr>
          <p:cNvPr id="51203" name="Rectangle 16"/>
          <p:cNvSpPr>
            <a:spLocks noChangeArrowheads="1"/>
          </p:cNvSpPr>
          <p:nvPr/>
        </p:nvSpPr>
        <p:spPr bwMode="auto">
          <a:xfrm>
            <a:off x="323528" y="403225"/>
            <a:ext cx="64807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2400" b="1" dirty="0" err="1" smtClean="0">
                <a:solidFill>
                  <a:schemeClr val="bg1"/>
                </a:solidFill>
                <a:latin typeface="Trebuchet MS" pitchFamily="34" charset="0"/>
              </a:rPr>
              <a:t>Multidimensionalidad</a:t>
            </a:r>
            <a:r>
              <a:rPr lang="es-MX" sz="2400" b="1" dirty="0" smtClean="0">
                <a:solidFill>
                  <a:schemeClr val="bg1"/>
                </a:solidFill>
                <a:latin typeface="Trebuchet MS" pitchFamily="34" charset="0"/>
              </a:rPr>
              <a:t> e </a:t>
            </a:r>
            <a:r>
              <a:rPr lang="es-MX" sz="2400" b="1" dirty="0" err="1">
                <a:solidFill>
                  <a:schemeClr val="bg1"/>
                </a:solidFill>
                <a:latin typeface="Trebuchet MS" pitchFamily="34" charset="0"/>
              </a:rPr>
              <a:t>Intersectorialidad</a:t>
            </a:r>
            <a:endParaRPr lang="es-E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252413" y="927482"/>
            <a:ext cx="8891587" cy="219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80000"/>
              <a:buFont typeface="Arial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El desarrollo infantil es multidimensional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80000"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80000"/>
              <a:buFont typeface="Arial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Oportunidad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y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pertinencia.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80000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80000"/>
              <a:buFont typeface="Arial" pitchFamily="34" charset="0"/>
              <a:buChar char="•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Las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políticas intersectoriales permiten acompañar una trayectoria del ciclo de vida de las personas, potenciar recursos, e impactar de manera simultánea factores relacionados. 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80000"/>
            </a:pPr>
            <a:endParaRPr lang="es-ES" sz="8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SzPct val="80000"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997200"/>
            <a:ext cx="82804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Llamada de nube"/>
          <p:cNvSpPr/>
          <p:nvPr/>
        </p:nvSpPr>
        <p:spPr>
          <a:xfrm>
            <a:off x="152400" y="1052513"/>
            <a:ext cx="8812213" cy="3384550"/>
          </a:xfrm>
          <a:prstGeom prst="cloudCallout">
            <a:avLst>
              <a:gd name="adj1" fmla="val -15343"/>
              <a:gd name="adj2" fmla="val 63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Es un </a:t>
            </a:r>
            <a:r>
              <a:rPr lang="es-ES" sz="1400" b="1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Sistema que permite equiparar oportunidades de desarrollo infantil</a:t>
            </a:r>
            <a:r>
              <a:rPr lang="es-ES" sz="1400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, previniendo las causas estructurales de la pobreza y aportando a la movilidad social.</a:t>
            </a:r>
            <a:r>
              <a:rPr lang="es-ES" sz="1400" b="1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 </a:t>
            </a:r>
          </a:p>
          <a:p>
            <a:pPr algn="ctr">
              <a:defRPr/>
            </a:pPr>
            <a:endParaRPr lang="es-MX" sz="1400" dirty="0">
              <a:solidFill>
                <a:schemeClr val="bg1"/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>
              <a:defRPr/>
            </a:pPr>
            <a:r>
              <a:rPr lang="es-ES" sz="1400" b="1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Sinergia interinstitucional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s-MX" sz="1400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Articula, </a:t>
            </a:r>
            <a:r>
              <a:rPr lang="es-ES" sz="1400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Organiza, Integra</a:t>
            </a:r>
          </a:p>
          <a:p>
            <a:pPr marL="457200" lvl="2">
              <a:buFont typeface="Wingdings" pitchFamily="2" charset="2"/>
              <a:buChar char="v"/>
              <a:defRPr/>
            </a:pPr>
            <a:r>
              <a:rPr lang="es-ES" sz="1400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Genera prestaciones de apoyo </a:t>
            </a:r>
          </a:p>
          <a:p>
            <a:pPr marL="457200" lvl="2">
              <a:buFont typeface="Wingdings" pitchFamily="2" charset="2"/>
              <a:buChar char="v"/>
              <a:defRPr/>
            </a:pPr>
            <a:r>
              <a:rPr lang="es-ES" sz="1400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seguimiento a la trayectoria del desarrollo…</a:t>
            </a:r>
          </a:p>
          <a:p>
            <a:pPr algn="ctr">
              <a:defRPr/>
            </a:pPr>
            <a:endParaRPr lang="es-MX" sz="1400" dirty="0">
              <a:solidFill>
                <a:schemeClr val="bg1"/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algn="ctr">
              <a:defRPr/>
            </a:pPr>
            <a:r>
              <a:rPr lang="es-ES" sz="1400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ヒラギノ角ゴ Pro W3"/>
              </a:rPr>
              <a:t>Es parte del Sistema de Promoción y Protección Social.</a:t>
            </a:r>
          </a:p>
        </p:txBody>
      </p:sp>
      <p:pic>
        <p:nvPicPr>
          <p:cNvPr id="31748" name="8 Imagen" descr="banner para pp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0638" y="403225"/>
            <a:ext cx="6824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2"/>
          <p:cNvSpPr txBox="1">
            <a:spLocks/>
          </p:cNvSpPr>
          <p:nvPr/>
        </p:nvSpPr>
        <p:spPr bwMode="auto">
          <a:xfrm>
            <a:off x="152400" y="439738"/>
            <a:ext cx="585946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MX" sz="2000" b="1">
                <a:solidFill>
                  <a:schemeClr val="bg1"/>
                </a:solidFill>
                <a:latin typeface="Verdana" pitchFamily="34" charset="0"/>
              </a:rPr>
              <a:t>¿Qué es Chile Crece Contigo?</a:t>
            </a:r>
            <a:endParaRPr lang="es-ES" sz="2000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" name="5 Imagen" descr="parvulari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941888"/>
            <a:ext cx="855663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pic>
        <p:nvPicPr>
          <p:cNvPr id="39939" name="1 Imagen" descr="DSC01619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595735" y="674072"/>
            <a:ext cx="3929356" cy="4843160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" name="8 Rectángulo"/>
          <p:cNvSpPr/>
          <p:nvPr/>
        </p:nvSpPr>
        <p:spPr>
          <a:xfrm>
            <a:off x="0" y="6021288"/>
            <a:ext cx="9144000" cy="7556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200" b="1" dirty="0" smtClean="0">
                <a:solidFill>
                  <a:schemeClr val="bg1"/>
                </a:solidFill>
                <a:latin typeface="Trebuchet MS" pitchFamily="34" charset="0"/>
                <a:ea typeface="Verdana" pitchFamily="34" charset="0"/>
                <a:cs typeface="Verdana" pitchFamily="34" charset="0"/>
              </a:rPr>
              <a:t>Contexto</a:t>
            </a:r>
            <a:endParaRPr lang="es-CL" sz="3200" dirty="0">
              <a:solidFill>
                <a:schemeClr val="bg1"/>
              </a:solidFill>
              <a:latin typeface="Trebuchet MS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 descr="banner para pp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29" y="403225"/>
            <a:ext cx="6248413" cy="524257"/>
          </a:xfrm>
          <a:prstGeom prst="rect">
            <a:avLst/>
          </a:prstGeom>
        </p:spPr>
      </p:pic>
      <p:pic>
        <p:nvPicPr>
          <p:cNvPr id="10" name="9 Imagen" descr="Apoyos simultaneas.png"/>
          <p:cNvPicPr>
            <a:picLocks noChangeAspect="1"/>
          </p:cNvPicPr>
          <p:nvPr/>
        </p:nvPicPr>
        <p:blipFill>
          <a:blip r:embed="rId4"/>
          <a:srcRect b="21293"/>
          <a:stretch>
            <a:fillRect/>
          </a:stretch>
        </p:blipFill>
        <p:spPr>
          <a:xfrm>
            <a:off x="654542" y="2286281"/>
            <a:ext cx="7632208" cy="4536504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11560" y="1187343"/>
            <a:ext cx="792088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80000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Chile Crece Contigo permite 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articular prestaciones integrales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, que acompañan la 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trayectoria del desarrollo de los niños y niñas durante su primera infancia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, lo que potencia el impacto de las acciones realizadas.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</p:txBody>
      </p:sp>
      <p:pic>
        <p:nvPicPr>
          <p:cNvPr id="11" name="10 Imagen" descr="guagua cubo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725144"/>
            <a:ext cx="1387209" cy="1574669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200727" y="447055"/>
            <a:ext cx="5237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Trebuchet MS" pitchFamily="34" charset="0"/>
                <a:cs typeface="Verdana" pitchFamily="34" charset="0"/>
              </a:rPr>
              <a:t>Apoyos simultáneos personalizados</a:t>
            </a:r>
            <a:endParaRPr lang="es-CL" sz="24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84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9" name="8 Rectángulo"/>
          <p:cNvSpPr/>
          <p:nvPr/>
        </p:nvSpPr>
        <p:spPr>
          <a:xfrm>
            <a:off x="0" y="6102350"/>
            <a:ext cx="9144000" cy="7556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200" b="1" dirty="0">
                <a:solidFill>
                  <a:schemeClr val="bg1"/>
                </a:solidFill>
                <a:latin typeface="Trebuchet MS" pitchFamily="34" charset="0"/>
              </a:rPr>
              <a:t>¿Cómo funciona?</a:t>
            </a:r>
            <a:endParaRPr lang="es-CL" sz="3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6" name="5 Imagen" descr="nino sorpresa 2 ba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36" y="716632"/>
            <a:ext cx="7196328" cy="480060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anner para pp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29" y="403225"/>
            <a:ext cx="5456325" cy="524257"/>
          </a:xfrm>
          <a:prstGeom prst="rect">
            <a:avLst/>
          </a:prstGeom>
        </p:spPr>
      </p:pic>
      <p:sp>
        <p:nvSpPr>
          <p:cNvPr id="54307" name="Rectangle 27"/>
          <p:cNvSpPr txBox="1">
            <a:spLocks/>
          </p:cNvSpPr>
          <p:nvPr/>
        </p:nvSpPr>
        <p:spPr bwMode="auto">
          <a:xfrm>
            <a:off x="152401" y="416046"/>
            <a:ext cx="3771528" cy="51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MX" sz="2400" b="1" dirty="0">
                <a:solidFill>
                  <a:schemeClr val="bg1"/>
                </a:solidFill>
                <a:latin typeface="Trebuchet MS" pitchFamily="34" charset="0"/>
              </a:rPr>
              <a:t>Estructura de Soporte</a:t>
            </a:r>
            <a:r>
              <a:rPr lang="es-ES" sz="2400" b="1" dirty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es-ES" sz="2400" b="1" dirty="0">
                <a:solidFill>
                  <a:schemeClr val="bg1"/>
                </a:solidFill>
                <a:latin typeface="Trebuchet MS" pitchFamily="34" charset="0"/>
              </a:rPr>
            </a:br>
            <a:endParaRPr lang="es-E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53250" name="Picture 2" descr="C:\Users\gsilva\AppData\Local\Microsoft\Windows\Temporary Internet Files\Content.Outlook\MAF3U00P\Estructura de Sopor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87547"/>
            <a:ext cx="8163724" cy="495765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 descr="banner para pp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236022"/>
            <a:ext cx="8246654" cy="600690"/>
          </a:xfrm>
          <a:prstGeom prst="rect">
            <a:avLst/>
          </a:prstGeom>
        </p:spPr>
      </p:pic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159717" y="303039"/>
            <a:ext cx="7940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2F2F2"/>
                </a:solidFill>
                <a:latin typeface="Trebuchet MS" pitchFamily="34" charset="0"/>
              </a:rPr>
              <a:t>Chile Crece Contigo es una red integrada de servicios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85750" y="6143625"/>
            <a:ext cx="463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MS PGothic" pitchFamily="34" charset="-128"/>
              </a:rPr>
              <a:t>Red Comunal Chile Crece Contigo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215188" y="2286000"/>
            <a:ext cx="172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200" b="1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MS PGothic" pitchFamily="34" charset="-128"/>
              </a:rPr>
              <a:t>Unidad de Intervención Familiar</a:t>
            </a:r>
            <a:endParaRPr lang="es-ES" sz="1200" b="1">
              <a:solidFill>
                <a:schemeClr val="accent1">
                  <a:lumMod val="50000"/>
                </a:schemeClr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2050" name="Oval 19"/>
          <p:cNvSpPr>
            <a:spLocks noChangeArrowheads="1"/>
          </p:cNvSpPr>
          <p:nvPr/>
        </p:nvSpPr>
        <p:spPr bwMode="auto">
          <a:xfrm>
            <a:off x="1643063" y="1735138"/>
            <a:ext cx="5845175" cy="3975100"/>
          </a:xfrm>
          <a:prstGeom prst="ellipse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s-CL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57250" y="1500188"/>
            <a:ext cx="1211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400" b="1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MS PGothic" pitchFamily="34" charset="-128"/>
              </a:rPr>
              <a:t>Red pública de salud</a:t>
            </a:r>
            <a:endParaRPr lang="es-ES" sz="1400" b="1">
              <a:solidFill>
                <a:schemeClr val="accent1">
                  <a:lumMod val="50000"/>
                </a:schemeClr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729288" y="1214438"/>
            <a:ext cx="1638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400" b="1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MS PGothic" pitchFamily="34" charset="-128"/>
              </a:rPr>
              <a:t>Sistema público de educación</a:t>
            </a:r>
            <a:endParaRPr lang="es-ES" sz="1400" b="1">
              <a:solidFill>
                <a:schemeClr val="accent1">
                  <a:lumMod val="50000"/>
                </a:schemeClr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230938" y="5834063"/>
            <a:ext cx="1995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400" b="1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MS PGothic" pitchFamily="34" charset="-128"/>
              </a:rPr>
              <a:t>Oficina de Estratificación (</a:t>
            </a:r>
            <a:r>
              <a:rPr lang="es-MX" sz="14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MS PGothic" pitchFamily="34" charset="-128"/>
              </a:rPr>
              <a:t>FS</a:t>
            </a:r>
            <a:r>
              <a:rPr lang="es-MX" sz="1400" b="1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MS PGothic" pitchFamily="34" charset="-128"/>
              </a:rPr>
              <a:t>)</a:t>
            </a:r>
            <a:endParaRPr lang="es-ES" sz="1400" b="1" dirty="0">
              <a:solidFill>
                <a:schemeClr val="accent1">
                  <a:lumMod val="50000"/>
                </a:schemeClr>
              </a:solidFill>
              <a:latin typeface="Trebuchet MS" pitchFamily="34" charset="0"/>
              <a:ea typeface="MS PGothic" pitchFamily="34" charset="-128"/>
            </a:endParaRPr>
          </a:p>
        </p:txBody>
      </p:sp>
      <p:pic>
        <p:nvPicPr>
          <p:cNvPr id="31759" name="Picture 2" descr="C:\Users\Ana\Documents\ChCC\Imagenes ChCC\famil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9563" y="3143250"/>
            <a:ext cx="357981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3" descr="C:\Users\Ana\Documents\ChCC\Imagenes ChCC\Monos\salud infanti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38" y="2071688"/>
            <a:ext cx="120332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5" descr="C:\Users\Ana\Documents\ChCC\Imagenes ChCC\ficha de protección socia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3863" y="5286375"/>
            <a:ext cx="1433512" cy="5000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750" name="Picture 7" descr="C:\Users\Ana\Documents\ChCC\Imagenes ChCC\Monos\49a6c72b712b4_ilustracion_foro_educ._preescolar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63" y="1158875"/>
            <a:ext cx="1600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3500438" y="4357688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CL">
                <a:solidFill>
                  <a:srgbClr val="7030A0"/>
                </a:solidFill>
                <a:latin typeface="Calibri" pitchFamily="34" charset="0"/>
                <a:ea typeface="MS PGothic" pitchFamily="34" charset="-128"/>
              </a:rPr>
              <a:t>FAMILIA</a:t>
            </a:r>
          </a:p>
        </p:txBody>
      </p:sp>
      <p:sp>
        <p:nvSpPr>
          <p:cNvPr id="18" name="17 Elipse"/>
          <p:cNvSpPr/>
          <p:nvPr/>
        </p:nvSpPr>
        <p:spPr bwMode="auto">
          <a:xfrm>
            <a:off x="2000250" y="4857750"/>
            <a:ext cx="1214438" cy="909638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CL" sz="1200" b="1" dirty="0">
                <a:solidFill>
                  <a:srgbClr val="92D05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Otros servicios </a:t>
            </a:r>
            <a:r>
              <a:rPr lang="es-CL" sz="1200" b="1" dirty="0" smtClean="0">
                <a:solidFill>
                  <a:srgbClr val="92D05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sociales</a:t>
            </a:r>
            <a:endParaRPr lang="es-CL" sz="1200" b="1" dirty="0">
              <a:solidFill>
                <a:srgbClr val="92D05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560588" y="3209776"/>
            <a:ext cx="1317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 smtClean="0">
                <a:solidFill>
                  <a:schemeClr val="accent1">
                    <a:lumMod val="50000"/>
                  </a:schemeClr>
                </a:solidFill>
              </a:rPr>
              <a:t>Sub-Sistema Seguridad y Oportunidad</a:t>
            </a:r>
            <a:endParaRPr lang="es-CL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2" grpId="0"/>
      <p:bldP spid="2050" grpId="0" animBg="1"/>
      <p:bldP spid="6150" grpId="0"/>
      <p:bldP spid="6151" grpId="0"/>
      <p:bldP spid="6153" grpId="0"/>
      <p:bldP spid="16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6 Imagen" descr="banner para 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5925"/>
            <a:ext cx="6824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2"/>
          <p:cNvSpPr txBox="1">
            <a:spLocks noChangeArrowheads="1"/>
          </p:cNvSpPr>
          <p:nvPr/>
        </p:nvSpPr>
        <p:spPr bwMode="auto">
          <a:xfrm>
            <a:off x="250825" y="404813"/>
            <a:ext cx="51958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10000"/>
              </a:lnSpc>
            </a:pPr>
            <a:endParaRPr lang="es-ES" sz="2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250826" y="541338"/>
            <a:ext cx="5473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MX" sz="2400" b="1" dirty="0">
                <a:solidFill>
                  <a:schemeClr val="bg1"/>
                </a:solidFill>
                <a:latin typeface="Trebuchet MS" pitchFamily="34" charset="0"/>
              </a:rPr>
              <a:t>Qué son las Redes Comunales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500034" y="1628775"/>
            <a:ext cx="8175654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/>
            <a:r>
              <a:rPr lang="es-ES" dirty="0">
                <a:latin typeface="Verdana" pitchFamily="34" charset="0"/>
              </a:rPr>
              <a:t>Son una instancia multisectorial que reúne, a nivel comunal, </a:t>
            </a:r>
            <a:r>
              <a:rPr lang="es-ES" b="1" dirty="0">
                <a:latin typeface="Verdana" pitchFamily="34" charset="0"/>
              </a:rPr>
              <a:t>al conjunto de servicios públicos y municipales</a:t>
            </a:r>
            <a:r>
              <a:rPr lang="es-ES" dirty="0">
                <a:latin typeface="Verdana" pitchFamily="34" charset="0"/>
              </a:rPr>
              <a:t> que trabajan a favor de niños y niñas de primera infancia.</a:t>
            </a:r>
          </a:p>
          <a:p>
            <a:pPr algn="just" defTabSz="914400"/>
            <a:endParaRPr lang="es-ES" dirty="0">
              <a:latin typeface="Verdana" pitchFamily="34" charset="0"/>
            </a:endParaRPr>
          </a:p>
          <a:p>
            <a:pPr algn="just" defTabSz="914400"/>
            <a:r>
              <a:rPr lang="es-ES" dirty="0">
                <a:latin typeface="Verdana" pitchFamily="34" charset="0"/>
              </a:rPr>
              <a:t>Se trata de un dispositivo de gestión local cuya </a:t>
            </a:r>
            <a:r>
              <a:rPr lang="es-ES" b="1" dirty="0">
                <a:latin typeface="Verdana" pitchFamily="34" charset="0"/>
              </a:rPr>
              <a:t>función principal es implementar la modalidad de acompañamiento</a:t>
            </a:r>
            <a:r>
              <a:rPr lang="es-ES" dirty="0">
                <a:latin typeface="Verdana" pitchFamily="34" charset="0"/>
              </a:rPr>
              <a:t> longitudinal a la trayectoria del desarrollo de niños y niñas</a:t>
            </a:r>
            <a:r>
              <a:rPr lang="es-MX" dirty="0">
                <a:latin typeface="Verdana" pitchFamily="34" charset="0"/>
              </a:rPr>
              <a:t>. </a:t>
            </a:r>
          </a:p>
          <a:p>
            <a:pPr algn="just" defTabSz="914400"/>
            <a:endParaRPr lang="es-MX" dirty="0">
              <a:latin typeface="Verdana" pitchFamily="34" charset="0"/>
            </a:endParaRPr>
          </a:p>
          <a:p>
            <a:pPr algn="just" defTabSz="914400"/>
            <a:r>
              <a:rPr lang="es-ES" dirty="0">
                <a:latin typeface="Verdana" pitchFamily="34" charset="0"/>
              </a:rPr>
              <a:t>La institucionalidad a favor de la infancia que se congrega en la Red Comunal, corresponde a las </a:t>
            </a:r>
            <a:r>
              <a:rPr lang="es-ES" b="1" dirty="0">
                <a:latin typeface="Verdana" pitchFamily="34" charset="0"/>
              </a:rPr>
              <a:t>instancias que se vinculan directamente con el desarrollo infantil</a:t>
            </a:r>
            <a:r>
              <a:rPr lang="es-ES" dirty="0">
                <a:latin typeface="Verdana" pitchFamily="34" charset="0"/>
              </a:rPr>
              <a:t>, como son salud y educación.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endParaRPr lang="es-MX" sz="2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6 Imagen" descr="banner para 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5925"/>
            <a:ext cx="6824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 txBox="1">
            <a:spLocks noChangeArrowheads="1"/>
          </p:cNvSpPr>
          <p:nvPr/>
        </p:nvSpPr>
        <p:spPr bwMode="auto">
          <a:xfrm>
            <a:off x="250825" y="404813"/>
            <a:ext cx="51958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10000"/>
              </a:lnSpc>
            </a:pPr>
            <a:endParaRPr lang="es-ES" sz="2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500034" y="541338"/>
            <a:ext cx="57432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400" b="1" dirty="0">
                <a:solidFill>
                  <a:schemeClr val="bg1"/>
                </a:solidFill>
                <a:latin typeface="Trebuchet MS" pitchFamily="34" charset="0"/>
              </a:rPr>
              <a:t>Importancia del </a:t>
            </a:r>
            <a:r>
              <a:rPr lang="es-ES" sz="2400" b="1" dirty="0" smtClean="0">
                <a:solidFill>
                  <a:schemeClr val="bg1"/>
                </a:solidFill>
                <a:latin typeface="Trebuchet MS" pitchFamily="34" charset="0"/>
              </a:rPr>
              <a:t>Gobierno Local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4821" name="Rectangle 10"/>
          <p:cNvSpPr>
            <a:spLocks noChangeArrowheads="1"/>
          </p:cNvSpPr>
          <p:nvPr/>
        </p:nvSpPr>
        <p:spPr bwMode="auto">
          <a:xfrm>
            <a:off x="684213" y="1657350"/>
            <a:ext cx="76327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es-MX" dirty="0" smtClean="0">
                <a:latin typeface="Verdana" pitchFamily="34" charset="0"/>
              </a:rPr>
              <a:t>La </a:t>
            </a:r>
            <a:r>
              <a:rPr lang="es-MX" dirty="0">
                <a:latin typeface="Verdana" pitchFamily="34" charset="0"/>
              </a:rPr>
              <a:t>Municipalidad tiene un </a:t>
            </a:r>
            <a:r>
              <a:rPr lang="es-MX" b="1" dirty="0">
                <a:latin typeface="Verdana" pitchFamily="34" charset="0"/>
              </a:rPr>
              <a:t>rol clave</a:t>
            </a:r>
            <a:r>
              <a:rPr lang="es-MX" dirty="0">
                <a:latin typeface="Verdana" pitchFamily="34" charset="0"/>
              </a:rPr>
              <a:t>, pues de acuerdo a sus atribuciones le corresponde la articulación de políticas de desarrollo en el nivel comunal, en este caso las políticas locales a favor del desarrollo de la primera infancia.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endParaRPr lang="es-MX" sz="2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827088" y="693738"/>
            <a:ext cx="7416800" cy="5975350"/>
            <a:chOff x="567" y="210"/>
            <a:chExt cx="4672" cy="3900"/>
          </a:xfrm>
        </p:grpSpPr>
        <p:sp>
          <p:nvSpPr>
            <p:cNvPr id="234500" name="Oval 7"/>
            <p:cNvSpPr>
              <a:spLocks noChangeArrowheads="1"/>
            </p:cNvSpPr>
            <p:nvPr/>
          </p:nvSpPr>
          <p:spPr bwMode="auto">
            <a:xfrm>
              <a:off x="567" y="210"/>
              <a:ext cx="4581" cy="39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9999"/>
              </a:schemeClr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s-CL">
                <a:solidFill>
                  <a:srgbClr val="0033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1248" y="860"/>
              <a:ext cx="1724" cy="840"/>
              <a:chOff x="1248" y="859"/>
              <a:chExt cx="1724" cy="840"/>
            </a:xfrm>
          </p:grpSpPr>
          <p:sp>
            <p:nvSpPr>
              <p:cNvPr id="234503" name="AutoShape 16"/>
              <p:cNvSpPr>
                <a:spLocks noChangeArrowheads="1"/>
              </p:cNvSpPr>
              <p:nvPr/>
            </p:nvSpPr>
            <p:spPr bwMode="auto">
              <a:xfrm>
                <a:off x="1248" y="859"/>
                <a:ext cx="1724" cy="840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400">
                  <a:ea typeface="ＭＳ Ｐゴシック" pitchFamily="34" charset="-128"/>
                </a:endParaRPr>
              </a:p>
            </p:txBody>
          </p:sp>
          <p:sp>
            <p:nvSpPr>
              <p:cNvPr id="35864" name="Text Box 19"/>
              <p:cNvSpPr txBox="1">
                <a:spLocks noChangeArrowheads="1"/>
              </p:cNvSpPr>
              <p:nvPr/>
            </p:nvSpPr>
            <p:spPr bwMode="auto">
              <a:xfrm>
                <a:off x="1294" y="888"/>
                <a:ext cx="1632" cy="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s-ES" sz="1400" b="1">
                    <a:solidFill>
                      <a:srgbClr val="003300"/>
                    </a:solidFill>
                    <a:latin typeface="Trebuchet MS" pitchFamily="34" charset="0"/>
                    <a:ea typeface="MS PGothic" pitchFamily="34" charset="-128"/>
                  </a:rPr>
                  <a:t>Representantes de Unidades Municipales responsables de servicios, beneficios o programas, de apoyo al desarrollo infantil y familiar.</a:t>
                </a:r>
                <a:endParaRPr lang="es-CL" sz="1400" b="1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35849" name="Text Box 22"/>
            <p:cNvSpPr txBox="1">
              <a:spLocks noChangeArrowheads="1"/>
            </p:cNvSpPr>
            <p:nvPr/>
          </p:nvSpPr>
          <p:spPr bwMode="auto">
            <a:xfrm>
              <a:off x="1294" y="2936"/>
              <a:ext cx="1446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buFont typeface="Arial" pitchFamily="34" charset="0"/>
                <a:buChar char="•"/>
              </a:pPr>
              <a:r>
                <a:rPr lang="es-CL" sz="1200" b="1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Directores/as de los consultorios</a:t>
              </a:r>
            </a:p>
            <a:p>
              <a:pPr algn="r">
                <a:buFont typeface="Arial" pitchFamily="34" charset="0"/>
                <a:buChar char="•"/>
              </a:pPr>
              <a:r>
                <a:rPr lang="es-CL" sz="1200" b="1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Encargados/as de postas rurales</a:t>
              </a:r>
            </a:p>
            <a:p>
              <a:pPr algn="r">
                <a:buFont typeface="Arial" pitchFamily="34" charset="0"/>
                <a:buChar char="•"/>
              </a:pPr>
              <a:r>
                <a:rPr lang="es-CL" sz="1200" b="1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Directores/as de centros de salud familiar (CESFAM).</a:t>
              </a:r>
            </a:p>
          </p:txBody>
        </p:sp>
        <p:sp>
          <p:nvSpPr>
            <p:cNvPr id="234506" name="Text Box 23"/>
            <p:cNvSpPr txBox="1">
              <a:spLocks noChangeArrowheads="1"/>
            </p:cNvSpPr>
            <p:nvPr/>
          </p:nvSpPr>
          <p:spPr bwMode="auto">
            <a:xfrm>
              <a:off x="3107" y="2852"/>
              <a:ext cx="1542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s-CL" sz="1200" b="1" dirty="0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rPr>
                <a:t> </a:t>
              </a:r>
              <a:r>
                <a:rPr lang="es-CL" sz="1200" b="1" dirty="0">
                  <a:solidFill>
                    <a:schemeClr val="bg2">
                      <a:lumMod val="10000"/>
                    </a:schemeClr>
                  </a:solidFill>
                  <a:latin typeface="Trebuchet MS" pitchFamily="34" charset="0"/>
                  <a:ea typeface="ＭＳ Ｐゴシック" pitchFamily="34" charset="-128"/>
                </a:rPr>
                <a:t>Directoras Jardines  </a:t>
              </a:r>
              <a:r>
                <a:rPr lang="es-ES" sz="1200" b="1" dirty="0">
                  <a:solidFill>
                    <a:schemeClr val="bg2">
                      <a:lumMod val="10000"/>
                    </a:schemeClr>
                  </a:solidFill>
                  <a:latin typeface="Trebuchet MS" pitchFamily="34" charset="0"/>
                  <a:ea typeface="ＭＳ Ｐゴシック" pitchFamily="34" charset="-128"/>
                </a:rPr>
                <a:t>infantiles y salas cuna </a:t>
              </a:r>
              <a:r>
                <a:rPr lang="es-ES" sz="1200" b="1" dirty="0" smtClean="0">
                  <a:solidFill>
                    <a:schemeClr val="bg2">
                      <a:lumMod val="10000"/>
                    </a:schemeClr>
                  </a:solidFill>
                  <a:latin typeface="Trebuchet MS" pitchFamily="34" charset="0"/>
                  <a:ea typeface="ＭＳ Ｐゴシック" pitchFamily="34" charset="-128"/>
                </a:rPr>
                <a:t>JUNJI e INTEGRA</a:t>
              </a:r>
              <a:endParaRPr lang="es-ES" sz="1200" b="1" dirty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  <a:ea typeface="ＭＳ Ｐゴシック" pitchFamily="34" charset="-128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es-ES" sz="1200" b="1" dirty="0">
                  <a:solidFill>
                    <a:schemeClr val="bg2">
                      <a:lumMod val="10000"/>
                    </a:schemeClr>
                  </a:solidFill>
                  <a:latin typeface="Trebuchet MS" pitchFamily="34" charset="0"/>
                  <a:ea typeface="ＭＳ Ｐゴシック" pitchFamily="34" charset="-128"/>
                </a:rPr>
                <a:t> Directoras Jardines Infantiles y salas cuna </a:t>
              </a:r>
              <a:r>
                <a:rPr lang="es-ES" sz="1200" b="1" dirty="0" smtClean="0">
                  <a:solidFill>
                    <a:schemeClr val="bg2">
                      <a:lumMod val="10000"/>
                    </a:schemeClr>
                  </a:solidFill>
                  <a:latin typeface="Trebuchet MS" pitchFamily="34" charset="0"/>
                  <a:ea typeface="ＭＳ Ｐゴシック" pitchFamily="34" charset="-128"/>
                </a:rPr>
                <a:t>INTEGRA.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es-ES" sz="1200" b="1" dirty="0" smtClean="0">
                  <a:solidFill>
                    <a:schemeClr val="bg2">
                      <a:lumMod val="10000"/>
                    </a:schemeClr>
                  </a:solidFill>
                  <a:latin typeface="Trebuchet MS" pitchFamily="34" charset="0"/>
                  <a:ea typeface="ＭＳ Ｐゴシック" pitchFamily="34" charset="-128"/>
                </a:rPr>
                <a:t>Representantes Regionales y Territoriales MINEDUC</a:t>
              </a:r>
              <a:endParaRPr lang="es-ES" sz="1200" b="1" dirty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35851" name="Text Box 24"/>
            <p:cNvSpPr txBox="1">
              <a:spLocks noChangeArrowheads="1"/>
            </p:cNvSpPr>
            <p:nvPr/>
          </p:nvSpPr>
          <p:spPr bwMode="auto">
            <a:xfrm>
              <a:off x="3107" y="889"/>
              <a:ext cx="2132" cy="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s-CL" sz="1200" b="1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</a:t>
              </a:r>
              <a:r>
                <a:rPr lang="es-ES" sz="1200" b="1" dirty="0" smtClean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DIDECO – Asistencia Social</a:t>
              </a:r>
              <a:endParaRPr lang="es-ES" sz="1200" b="1" dirty="0">
                <a:solidFill>
                  <a:srgbClr val="003300"/>
                </a:solidFill>
                <a:latin typeface="Trebuchet MS" pitchFamily="34" charset="0"/>
                <a:ea typeface="MS PGothic" pitchFamily="34" charset="-128"/>
              </a:endParaRPr>
            </a:p>
            <a:p>
              <a:pPr>
                <a:buFont typeface="Arial" pitchFamily="34" charset="0"/>
                <a:buChar char="•"/>
              </a:pPr>
              <a:r>
                <a:rPr lang="es-ES" sz="1200" b="1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</a:t>
              </a:r>
              <a:r>
                <a:rPr lang="es-ES" sz="1200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Encargado/a de Infancia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1200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Encargado/a de Subsidios Sociales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1200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Encargado/a de </a:t>
              </a:r>
              <a:r>
                <a:rPr lang="es-ES" sz="1200" dirty="0" smtClean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Discapacidad</a:t>
              </a:r>
              <a:endParaRPr lang="es-ES" sz="1200" dirty="0">
                <a:solidFill>
                  <a:srgbClr val="003300"/>
                </a:solidFill>
                <a:latin typeface="Trebuchet MS" pitchFamily="34" charset="0"/>
                <a:ea typeface="MS PGothic" pitchFamily="34" charset="-128"/>
              </a:endParaRPr>
            </a:p>
            <a:p>
              <a:pPr>
                <a:buFont typeface="Arial" pitchFamily="34" charset="0"/>
                <a:buChar char="•"/>
              </a:pPr>
              <a:r>
                <a:rPr lang="es-ES" sz="1200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</a:t>
              </a:r>
              <a:r>
                <a:rPr lang="es-ES" sz="1200" dirty="0" smtClean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Jefe/a Acompañamiento IEF</a:t>
              </a:r>
              <a:endParaRPr lang="es-ES" sz="1200" dirty="0">
                <a:solidFill>
                  <a:srgbClr val="003300"/>
                </a:solidFill>
                <a:latin typeface="Trebuchet MS" pitchFamily="34" charset="0"/>
                <a:ea typeface="MS PGothic" pitchFamily="34" charset="-128"/>
              </a:endParaRPr>
            </a:p>
            <a:p>
              <a:pPr>
                <a:buFont typeface="Arial" pitchFamily="34" charset="0"/>
                <a:buChar char="•"/>
              </a:pPr>
              <a:r>
                <a:rPr lang="es-ES" sz="1200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Director/a de Salud Municipal</a:t>
              </a:r>
            </a:p>
            <a:p>
              <a:pPr>
                <a:buFont typeface="Arial" pitchFamily="34" charset="0"/>
                <a:buChar char="•"/>
              </a:pPr>
              <a:r>
                <a:rPr lang="es-ES" sz="1200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 Encargada/o Municipal de Ed. </a:t>
              </a:r>
              <a:r>
                <a:rPr lang="es-ES" sz="1200" dirty="0" err="1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Parvularia</a:t>
              </a:r>
              <a:r>
                <a:rPr lang="es-ES" sz="1200" dirty="0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. </a:t>
              </a:r>
            </a:p>
          </p:txBody>
        </p: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3606" y="1877"/>
              <a:ext cx="1361" cy="201"/>
              <a:chOff x="3606" y="1877"/>
              <a:chExt cx="1361" cy="201"/>
            </a:xfrm>
          </p:grpSpPr>
          <p:sp>
            <p:nvSpPr>
              <p:cNvPr id="234509" name="Line 26"/>
              <p:cNvSpPr>
                <a:spLocks noChangeShapeType="1"/>
              </p:cNvSpPr>
              <p:nvPr/>
            </p:nvSpPr>
            <p:spPr bwMode="auto">
              <a:xfrm>
                <a:off x="3606" y="1979"/>
                <a:ext cx="408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pPr>
                  <a:defRPr/>
                </a:pPr>
                <a:endParaRPr lang="es-CL"/>
              </a:p>
            </p:txBody>
          </p:sp>
          <p:sp>
            <p:nvSpPr>
              <p:cNvPr id="234510" name="Text Box 27"/>
              <p:cNvSpPr txBox="1">
                <a:spLocks noChangeArrowheads="1"/>
              </p:cNvSpPr>
              <p:nvPr/>
            </p:nvSpPr>
            <p:spPr bwMode="auto">
              <a:xfrm>
                <a:off x="4014" y="1877"/>
                <a:ext cx="953" cy="201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2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CL" sz="1400" b="1" dirty="0">
                    <a:solidFill>
                      <a:srgbClr val="C00000"/>
                    </a:solidFill>
                    <a:latin typeface="Trebuchet MS" pitchFamily="34" charset="0"/>
                    <a:ea typeface="ＭＳ Ｐゴシック" pitchFamily="34" charset="-128"/>
                  </a:rPr>
                  <a:t>Coordina la Red</a:t>
                </a:r>
              </a:p>
            </p:txBody>
          </p:sp>
        </p:grpSp>
        <p:sp>
          <p:nvSpPr>
            <p:cNvPr id="234511" name="AutoShape 17"/>
            <p:cNvSpPr>
              <a:spLocks noChangeArrowheads="1"/>
            </p:cNvSpPr>
            <p:nvPr/>
          </p:nvSpPr>
          <p:spPr bwMode="auto">
            <a:xfrm>
              <a:off x="930" y="2184"/>
              <a:ext cx="1814" cy="65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CL" sz="1400">
                <a:ea typeface="ＭＳ Ｐゴシック" pitchFamily="34" charset="-128"/>
              </a:endParaRPr>
            </a:p>
          </p:txBody>
        </p:sp>
        <p:sp>
          <p:nvSpPr>
            <p:cNvPr id="234512" name="AutoShape 11"/>
            <p:cNvSpPr>
              <a:spLocks noChangeArrowheads="1"/>
            </p:cNvSpPr>
            <p:nvPr/>
          </p:nvSpPr>
          <p:spPr bwMode="auto">
            <a:xfrm>
              <a:off x="2199" y="1842"/>
              <a:ext cx="1406" cy="36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3175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s-CL" b="1" dirty="0">
                  <a:solidFill>
                    <a:schemeClr val="bg1"/>
                  </a:solidFill>
                  <a:latin typeface="Trebuchet MS" pitchFamily="34" charset="0"/>
                  <a:ea typeface="ＭＳ Ｐゴシック" pitchFamily="34" charset="-128"/>
                </a:rPr>
                <a:t>Municipalidad</a:t>
              </a:r>
            </a:p>
            <a:p>
              <a:pPr algn="ctr">
                <a:defRPr/>
              </a:pPr>
              <a:endParaRPr lang="es-CL" b="1" dirty="0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</a:endParaRPr>
            </a:p>
          </p:txBody>
        </p:sp>
        <p:sp>
          <p:nvSpPr>
            <p:cNvPr id="35855" name="Text Box 20"/>
            <p:cNvSpPr txBox="1">
              <a:spLocks noChangeArrowheads="1"/>
            </p:cNvSpPr>
            <p:nvPr/>
          </p:nvSpPr>
          <p:spPr bwMode="auto">
            <a:xfrm>
              <a:off x="930" y="2208"/>
              <a:ext cx="1810" cy="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s-CL" sz="1400" b="1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Representantes de las instancias que conforman la red de prestadores de servicios de salud a nivel comunal</a:t>
              </a:r>
            </a:p>
          </p:txBody>
        </p:sp>
        <p:sp>
          <p:nvSpPr>
            <p:cNvPr id="234514" name="AutoShape 13"/>
            <p:cNvSpPr>
              <a:spLocks noChangeArrowheads="1"/>
            </p:cNvSpPr>
            <p:nvPr/>
          </p:nvSpPr>
          <p:spPr bwMode="auto">
            <a:xfrm>
              <a:off x="1927" y="2024"/>
              <a:ext cx="907" cy="227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75000"/>
              </a:schemeClr>
            </a:solidFill>
            <a:ln w="3175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s-CL" b="1" dirty="0">
                  <a:solidFill>
                    <a:schemeClr val="bg1"/>
                  </a:solidFill>
                  <a:latin typeface="Trebuchet MS" pitchFamily="34" charset="0"/>
                  <a:ea typeface="ＭＳ Ｐゴシック" pitchFamily="34" charset="-128"/>
                </a:rPr>
                <a:t>Salud</a:t>
              </a:r>
            </a:p>
          </p:txBody>
        </p: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2881" y="2024"/>
              <a:ext cx="2131" cy="677"/>
              <a:chOff x="2881" y="2024"/>
              <a:chExt cx="2131" cy="677"/>
            </a:xfrm>
          </p:grpSpPr>
          <p:sp>
            <p:nvSpPr>
              <p:cNvPr id="234516" name="AutoShape 18"/>
              <p:cNvSpPr>
                <a:spLocks noChangeArrowheads="1"/>
              </p:cNvSpPr>
              <p:nvPr/>
            </p:nvSpPr>
            <p:spPr bwMode="auto">
              <a:xfrm>
                <a:off x="2971" y="2184"/>
                <a:ext cx="1996" cy="517"/>
              </a:xfrm>
              <a:prstGeom prst="roundRect">
                <a:avLst>
                  <a:gd name="adj" fmla="val 16667"/>
                </a:avLst>
              </a:prstGeom>
              <a:solidFill>
                <a:schemeClr val="bg2">
                  <a:lumMod val="90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CL" sz="1400">
                  <a:ea typeface="ＭＳ Ｐゴシック" pitchFamily="34" charset="-128"/>
                </a:endParaRPr>
              </a:p>
            </p:txBody>
          </p:sp>
          <p:sp>
            <p:nvSpPr>
              <p:cNvPr id="35859" name="Text Box 21"/>
              <p:cNvSpPr txBox="1">
                <a:spLocks noChangeArrowheads="1"/>
              </p:cNvSpPr>
              <p:nvPr/>
            </p:nvSpPr>
            <p:spPr bwMode="auto">
              <a:xfrm>
                <a:off x="2971" y="2219"/>
                <a:ext cx="2041" cy="48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CL" sz="1400" b="1">
                    <a:solidFill>
                      <a:srgbClr val="003300"/>
                    </a:solidFill>
                    <a:latin typeface="Trebuchet MS" pitchFamily="34" charset="0"/>
                    <a:ea typeface="MS PGothic" pitchFamily="34" charset="-128"/>
                  </a:rPr>
                  <a:t>Representantes de las entidades del área de Educación Parvularia en la comuna.</a:t>
                </a:r>
              </a:p>
            </p:txBody>
          </p:sp>
          <p:sp>
            <p:nvSpPr>
              <p:cNvPr id="234518" name="AutoShape 12"/>
              <p:cNvSpPr>
                <a:spLocks noChangeArrowheads="1"/>
              </p:cNvSpPr>
              <p:nvPr/>
            </p:nvSpPr>
            <p:spPr bwMode="auto">
              <a:xfrm>
                <a:off x="2881" y="2024"/>
                <a:ext cx="906" cy="227"/>
              </a:xfrm>
              <a:prstGeom prst="roundRect">
                <a:avLst>
                  <a:gd name="adj" fmla="val 16667"/>
                </a:avLst>
              </a:prstGeom>
              <a:solidFill>
                <a:schemeClr val="bg2">
                  <a:lumMod val="75000"/>
                </a:schemeClr>
              </a:solidFill>
              <a:ln w="317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s-CL" b="1" dirty="0">
                    <a:solidFill>
                      <a:srgbClr val="003300"/>
                    </a:solidFill>
                    <a:latin typeface="Trebuchet MS" pitchFamily="34" charset="0"/>
                    <a:ea typeface="ＭＳ Ｐゴシック" pitchFamily="34" charset="-128"/>
                  </a:rPr>
                  <a:t>Educación</a:t>
                </a:r>
              </a:p>
            </p:txBody>
          </p:sp>
        </p:grpSp>
      </p:grpSp>
      <p:sp>
        <p:nvSpPr>
          <p:cNvPr id="35843" name="Rectangle 27"/>
          <p:cNvSpPr txBox="1">
            <a:spLocks/>
          </p:cNvSpPr>
          <p:nvPr/>
        </p:nvSpPr>
        <p:spPr bwMode="auto">
          <a:xfrm>
            <a:off x="152400" y="152400"/>
            <a:ext cx="816451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2400">
                <a:solidFill>
                  <a:srgbClr val="006CB7"/>
                </a:solidFill>
                <a:latin typeface="Verdana" pitchFamily="34" charset="0"/>
              </a:rPr>
              <a:t>Red Comunal Básica ChCC</a:t>
            </a:r>
            <a:br>
              <a:rPr lang="es-ES" sz="2400">
                <a:solidFill>
                  <a:srgbClr val="006CB7"/>
                </a:solidFill>
                <a:latin typeface="Verdana" pitchFamily="34" charset="0"/>
              </a:rPr>
            </a:br>
            <a:endParaRPr lang="es-ES" sz="2400">
              <a:solidFill>
                <a:srgbClr val="006CB7"/>
              </a:solidFill>
              <a:latin typeface="Verdana" pitchFamily="34" charset="0"/>
            </a:endParaRPr>
          </a:p>
        </p:txBody>
      </p:sp>
      <p:sp>
        <p:nvSpPr>
          <p:cNvPr id="26" name="25 Abrir llave"/>
          <p:cNvSpPr/>
          <p:nvPr/>
        </p:nvSpPr>
        <p:spPr>
          <a:xfrm>
            <a:off x="4714875" y="1868553"/>
            <a:ext cx="228600" cy="1108075"/>
          </a:xfrm>
          <a:prstGeom prst="lef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7" name="26 Abrir llave"/>
          <p:cNvSpPr/>
          <p:nvPr/>
        </p:nvSpPr>
        <p:spPr>
          <a:xfrm rot="5400000">
            <a:off x="3311526" y="3964776"/>
            <a:ext cx="222250" cy="1720850"/>
          </a:xfrm>
          <a:prstGeom prst="lef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8" name="27 Abrir llave"/>
          <p:cNvSpPr/>
          <p:nvPr/>
        </p:nvSpPr>
        <p:spPr>
          <a:xfrm rot="5400000">
            <a:off x="5929313" y="3493294"/>
            <a:ext cx="223838" cy="2363788"/>
          </a:xfrm>
          <a:prstGeom prst="leftBrac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Oval 18"/>
          <p:cNvSpPr>
            <a:spLocks noChangeArrowheads="1"/>
          </p:cNvSpPr>
          <p:nvPr/>
        </p:nvSpPr>
        <p:spPr bwMode="auto">
          <a:xfrm>
            <a:off x="1403350" y="765175"/>
            <a:ext cx="6445250" cy="48958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CL" sz="1400">
              <a:ea typeface="ＭＳ Ｐゴシック" pitchFamily="34" charset="-128"/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671888" y="909638"/>
            <a:ext cx="1800225" cy="1511300"/>
            <a:chOff x="2336" y="255"/>
            <a:chExt cx="1134" cy="952"/>
          </a:xfrm>
        </p:grpSpPr>
        <p:sp>
          <p:nvSpPr>
            <p:cNvPr id="236550" name="Oval 2"/>
            <p:cNvSpPr>
              <a:spLocks noChangeArrowheads="1"/>
            </p:cNvSpPr>
            <p:nvPr/>
          </p:nvSpPr>
          <p:spPr bwMode="auto">
            <a:xfrm>
              <a:off x="2336" y="255"/>
              <a:ext cx="1134" cy="95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s-CL">
                <a:solidFill>
                  <a:srgbClr val="0033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426" y="526"/>
              <a:ext cx="906" cy="364"/>
              <a:chOff x="2290" y="1751"/>
              <a:chExt cx="906" cy="364"/>
            </a:xfrm>
          </p:grpSpPr>
          <p:sp>
            <p:nvSpPr>
              <p:cNvPr id="236552" name="AutoShape 7"/>
              <p:cNvSpPr>
                <a:spLocks noChangeArrowheads="1"/>
              </p:cNvSpPr>
              <p:nvPr/>
            </p:nvSpPr>
            <p:spPr bwMode="auto">
              <a:xfrm>
                <a:off x="2380" y="1751"/>
                <a:ext cx="772" cy="273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s-CL" sz="1000" b="1" dirty="0">
                    <a:solidFill>
                      <a:schemeClr val="bg1"/>
                    </a:solidFill>
                    <a:latin typeface="Trebuchet MS" pitchFamily="34" charset="0"/>
                    <a:ea typeface="ＭＳ Ｐゴシック" pitchFamily="34" charset="-128"/>
                  </a:rPr>
                  <a:t>Municipalidad</a:t>
                </a:r>
              </a:p>
              <a:p>
                <a:pPr algn="ctr">
                  <a:defRPr/>
                </a:pPr>
                <a:endParaRPr lang="es-CL" sz="1000" b="1" dirty="0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6553" name="AutoShape 8"/>
              <p:cNvSpPr>
                <a:spLocks noChangeArrowheads="1"/>
              </p:cNvSpPr>
              <p:nvPr/>
            </p:nvSpPr>
            <p:spPr bwMode="auto">
              <a:xfrm>
                <a:off x="2290" y="1933"/>
                <a:ext cx="544" cy="181"/>
              </a:xfrm>
              <a:prstGeom prst="roundRect">
                <a:avLst>
                  <a:gd name="adj" fmla="val 16667"/>
                </a:avLst>
              </a:prstGeom>
              <a:solidFill>
                <a:schemeClr val="accent3">
                  <a:lumMod val="75000"/>
                </a:schemeClr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s-CL" sz="1000" b="1" dirty="0">
                    <a:solidFill>
                      <a:schemeClr val="bg1"/>
                    </a:solidFill>
                    <a:latin typeface="Trebuchet MS" pitchFamily="34" charset="0"/>
                    <a:ea typeface="ＭＳ Ｐゴシック" pitchFamily="34" charset="-128"/>
                  </a:rPr>
                  <a:t>Salud</a:t>
                </a:r>
              </a:p>
            </p:txBody>
          </p:sp>
          <p:sp>
            <p:nvSpPr>
              <p:cNvPr id="236554" name="AutoShape 9"/>
              <p:cNvSpPr>
                <a:spLocks noChangeArrowheads="1"/>
              </p:cNvSpPr>
              <p:nvPr/>
            </p:nvSpPr>
            <p:spPr bwMode="auto">
              <a:xfrm>
                <a:off x="2744" y="1933"/>
                <a:ext cx="452" cy="182"/>
              </a:xfrm>
              <a:prstGeom prst="roundRect">
                <a:avLst>
                  <a:gd name="adj" fmla="val 16667"/>
                </a:avLst>
              </a:prstGeom>
              <a:solidFill>
                <a:schemeClr val="bg2">
                  <a:lumMod val="50000"/>
                </a:schemeClr>
              </a:solidFill>
              <a:ln w="2857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s-CL" sz="1000" b="1" dirty="0">
                    <a:solidFill>
                      <a:schemeClr val="bg1"/>
                    </a:solidFill>
                    <a:latin typeface="Trebuchet MS" pitchFamily="34" charset="0"/>
                    <a:ea typeface="ＭＳ Ｐゴシック" pitchFamily="34" charset="-128"/>
                  </a:rPr>
                  <a:t>Educación</a:t>
                </a:r>
              </a:p>
            </p:txBody>
          </p:sp>
        </p:grpSp>
        <p:sp>
          <p:nvSpPr>
            <p:cNvPr id="36897" name="AutoShape 19"/>
            <p:cNvSpPr>
              <a:spLocks noChangeArrowheads="1"/>
            </p:cNvSpPr>
            <p:nvPr/>
          </p:nvSpPr>
          <p:spPr bwMode="auto">
            <a:xfrm>
              <a:off x="2585" y="299"/>
              <a:ext cx="635" cy="181"/>
            </a:xfrm>
            <a:prstGeom prst="roundRect">
              <a:avLst>
                <a:gd name="adj" fmla="val 16667"/>
              </a:avLst>
            </a:pr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CL" sz="1200" b="1">
                  <a:solidFill>
                    <a:srgbClr val="003300"/>
                  </a:solidFill>
                  <a:latin typeface="Trebuchet MS" pitchFamily="34" charset="0"/>
                  <a:ea typeface="MS PGothic" pitchFamily="34" charset="-128"/>
                </a:rPr>
                <a:t>Red Básica</a:t>
              </a:r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1547813" y="2708275"/>
            <a:ext cx="6121400" cy="2416175"/>
            <a:chOff x="975" y="1434"/>
            <a:chExt cx="3856" cy="1522"/>
          </a:xfrm>
        </p:grpSpPr>
        <p:grpSp>
          <p:nvGrpSpPr>
            <p:cNvPr id="5" name="Group 47"/>
            <p:cNvGrpSpPr>
              <a:grpSpLocks/>
            </p:cNvGrpSpPr>
            <p:nvPr/>
          </p:nvGrpSpPr>
          <p:grpSpPr bwMode="auto">
            <a:xfrm>
              <a:off x="1428" y="2188"/>
              <a:ext cx="1225" cy="335"/>
              <a:chOff x="1247" y="2143"/>
              <a:chExt cx="1225" cy="335"/>
            </a:xfrm>
          </p:grpSpPr>
          <p:sp>
            <p:nvSpPr>
              <p:cNvPr id="236558" name="AutoShape 20"/>
              <p:cNvSpPr>
                <a:spLocks noChangeArrowheads="1"/>
              </p:cNvSpPr>
              <p:nvPr/>
            </p:nvSpPr>
            <p:spPr bwMode="auto">
              <a:xfrm>
                <a:off x="1247" y="2143"/>
                <a:ext cx="1225" cy="335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000" b="1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894" name="Text Box 28"/>
              <p:cNvSpPr txBox="1">
                <a:spLocks noChangeArrowheads="1"/>
              </p:cNvSpPr>
              <p:nvPr/>
            </p:nvSpPr>
            <p:spPr bwMode="auto">
              <a:xfrm>
                <a:off x="1247" y="2160"/>
                <a:ext cx="122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sz="1200" b="1" dirty="0">
                    <a:solidFill>
                      <a:srgbClr val="003300"/>
                    </a:solidFill>
                    <a:ea typeface="MS PGothic" pitchFamily="34" charset="-128"/>
                    <a:cs typeface="Arial" pitchFamily="34" charset="0"/>
                  </a:rPr>
                  <a:t>Encargado/a Oficina de Protección de Derechos</a:t>
                </a:r>
              </a:p>
            </p:txBody>
          </p:sp>
        </p:grpSp>
        <p:grpSp>
          <p:nvGrpSpPr>
            <p:cNvPr id="6" name="Group 53"/>
            <p:cNvGrpSpPr>
              <a:grpSpLocks/>
            </p:cNvGrpSpPr>
            <p:nvPr/>
          </p:nvGrpSpPr>
          <p:grpSpPr bwMode="auto">
            <a:xfrm>
              <a:off x="3152" y="1461"/>
              <a:ext cx="1225" cy="291"/>
              <a:chOff x="3333" y="1461"/>
              <a:chExt cx="1225" cy="291"/>
            </a:xfrm>
          </p:grpSpPr>
          <p:sp>
            <p:nvSpPr>
              <p:cNvPr id="236561" name="AutoShape 29"/>
              <p:cNvSpPr>
                <a:spLocks noChangeArrowheads="1"/>
              </p:cNvSpPr>
              <p:nvPr/>
            </p:nvSpPr>
            <p:spPr bwMode="auto">
              <a:xfrm>
                <a:off x="3333" y="1461"/>
                <a:ext cx="1225" cy="291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000" b="1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892" name="Text Box 30"/>
              <p:cNvSpPr txBox="1">
                <a:spLocks noChangeArrowheads="1"/>
              </p:cNvSpPr>
              <p:nvPr/>
            </p:nvSpPr>
            <p:spPr bwMode="auto">
              <a:xfrm>
                <a:off x="3400" y="1461"/>
                <a:ext cx="108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sz="1200" b="1">
                    <a:solidFill>
                      <a:srgbClr val="003300"/>
                    </a:solidFill>
                    <a:ea typeface="MS PGothic" pitchFamily="34" charset="-128"/>
                    <a:cs typeface="Arial" pitchFamily="34" charset="0"/>
                  </a:rPr>
                  <a:t>Encargado/a Ficha de Protección Social</a:t>
                </a:r>
              </a:p>
            </p:txBody>
          </p:sp>
        </p:grpSp>
        <p:grpSp>
          <p:nvGrpSpPr>
            <p:cNvPr id="7" name="Group 48"/>
            <p:cNvGrpSpPr>
              <a:grpSpLocks/>
            </p:cNvGrpSpPr>
            <p:nvPr/>
          </p:nvGrpSpPr>
          <p:grpSpPr bwMode="auto">
            <a:xfrm>
              <a:off x="975" y="1752"/>
              <a:ext cx="1179" cy="408"/>
              <a:chOff x="839" y="1752"/>
              <a:chExt cx="1179" cy="408"/>
            </a:xfrm>
          </p:grpSpPr>
          <p:sp>
            <p:nvSpPr>
              <p:cNvPr id="236564" name="AutoShape 31"/>
              <p:cNvSpPr>
                <a:spLocks noChangeArrowheads="1"/>
              </p:cNvSpPr>
              <p:nvPr/>
            </p:nvSpPr>
            <p:spPr bwMode="auto">
              <a:xfrm>
                <a:off x="839" y="1752"/>
                <a:ext cx="1179" cy="408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000" b="1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890" name="Text Box 32"/>
              <p:cNvSpPr txBox="1">
                <a:spLocks noChangeArrowheads="1"/>
              </p:cNvSpPr>
              <p:nvPr/>
            </p:nvSpPr>
            <p:spPr bwMode="auto">
              <a:xfrm>
                <a:off x="839" y="1752"/>
                <a:ext cx="1179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sz="1200" b="1">
                    <a:solidFill>
                      <a:srgbClr val="003300"/>
                    </a:solidFill>
                    <a:ea typeface="MS PGothic" pitchFamily="34" charset="-128"/>
                    <a:cs typeface="Arial" pitchFamily="34" charset="0"/>
                  </a:rPr>
                  <a:t>Encargado/a Oficina Municipal de Información Laboral</a:t>
                </a:r>
              </a:p>
            </p:txBody>
          </p:sp>
        </p:grpSp>
        <p:grpSp>
          <p:nvGrpSpPr>
            <p:cNvPr id="8" name="Group 54"/>
            <p:cNvGrpSpPr>
              <a:grpSpLocks/>
            </p:cNvGrpSpPr>
            <p:nvPr/>
          </p:nvGrpSpPr>
          <p:grpSpPr bwMode="auto">
            <a:xfrm>
              <a:off x="3606" y="1798"/>
              <a:ext cx="1225" cy="291"/>
              <a:chOff x="3696" y="1889"/>
              <a:chExt cx="1225" cy="291"/>
            </a:xfrm>
          </p:grpSpPr>
          <p:sp>
            <p:nvSpPr>
              <p:cNvPr id="236567" name="AutoShape 33"/>
              <p:cNvSpPr>
                <a:spLocks noChangeArrowheads="1"/>
              </p:cNvSpPr>
              <p:nvPr/>
            </p:nvSpPr>
            <p:spPr bwMode="auto">
              <a:xfrm>
                <a:off x="3696" y="1889"/>
                <a:ext cx="1225" cy="291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000" b="1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888" name="Text Box 34"/>
              <p:cNvSpPr txBox="1">
                <a:spLocks noChangeArrowheads="1"/>
              </p:cNvSpPr>
              <p:nvPr/>
            </p:nvSpPr>
            <p:spPr bwMode="auto">
              <a:xfrm>
                <a:off x="3696" y="1889"/>
                <a:ext cx="122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sz="1200" b="1">
                    <a:solidFill>
                      <a:srgbClr val="003300"/>
                    </a:solidFill>
                    <a:ea typeface="MS PGothic" pitchFamily="34" charset="-128"/>
                    <a:cs typeface="Arial" pitchFamily="34" charset="0"/>
                  </a:rPr>
                  <a:t>Encargado/a Programas de Habitabilidad</a:t>
                </a:r>
              </a:p>
            </p:txBody>
          </p:sp>
        </p:grpSp>
        <p:grpSp>
          <p:nvGrpSpPr>
            <p:cNvPr id="9" name="Group 51"/>
            <p:cNvGrpSpPr>
              <a:grpSpLocks/>
            </p:cNvGrpSpPr>
            <p:nvPr/>
          </p:nvGrpSpPr>
          <p:grpSpPr bwMode="auto">
            <a:xfrm>
              <a:off x="2947" y="2160"/>
              <a:ext cx="1533" cy="336"/>
              <a:chOff x="2992" y="2387"/>
              <a:chExt cx="1533" cy="336"/>
            </a:xfrm>
          </p:grpSpPr>
          <p:sp>
            <p:nvSpPr>
              <p:cNvPr id="236570" name="AutoShape 37"/>
              <p:cNvSpPr>
                <a:spLocks noChangeArrowheads="1"/>
              </p:cNvSpPr>
              <p:nvPr/>
            </p:nvSpPr>
            <p:spPr bwMode="auto">
              <a:xfrm>
                <a:off x="2992" y="2387"/>
                <a:ext cx="1475" cy="291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000" b="1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886" name="Text Box 38"/>
              <p:cNvSpPr txBox="1">
                <a:spLocks noChangeArrowheads="1"/>
              </p:cNvSpPr>
              <p:nvPr/>
            </p:nvSpPr>
            <p:spPr bwMode="auto">
              <a:xfrm>
                <a:off x="3005" y="2432"/>
                <a:ext cx="152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sz="1200" b="1" dirty="0">
                    <a:solidFill>
                      <a:srgbClr val="003300"/>
                    </a:solidFill>
                    <a:ea typeface="MS PGothic" pitchFamily="34" charset="-128"/>
                    <a:cs typeface="Arial" pitchFamily="34" charset="0"/>
                  </a:rPr>
                  <a:t>Encargado/a Departamento de organizaciones Comunitarias</a:t>
                </a:r>
              </a:p>
            </p:txBody>
          </p:sp>
        </p:grpSp>
        <p:grpSp>
          <p:nvGrpSpPr>
            <p:cNvPr id="10" name="Group 50"/>
            <p:cNvGrpSpPr>
              <a:grpSpLocks/>
            </p:cNvGrpSpPr>
            <p:nvPr/>
          </p:nvGrpSpPr>
          <p:grpSpPr bwMode="auto">
            <a:xfrm>
              <a:off x="2290" y="2549"/>
              <a:ext cx="1493" cy="407"/>
              <a:chOff x="2290" y="2776"/>
              <a:chExt cx="1493" cy="407"/>
            </a:xfrm>
          </p:grpSpPr>
          <p:sp>
            <p:nvSpPr>
              <p:cNvPr id="236573" name="AutoShape 39"/>
              <p:cNvSpPr>
                <a:spLocks noChangeArrowheads="1"/>
              </p:cNvSpPr>
              <p:nvPr/>
            </p:nvSpPr>
            <p:spPr bwMode="auto">
              <a:xfrm>
                <a:off x="2381" y="2776"/>
                <a:ext cx="1339" cy="407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000" b="1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884" name="Text Box 40"/>
              <p:cNvSpPr txBox="1">
                <a:spLocks noChangeArrowheads="1"/>
              </p:cNvSpPr>
              <p:nvPr/>
            </p:nvSpPr>
            <p:spPr bwMode="auto">
              <a:xfrm>
                <a:off x="2290" y="2776"/>
                <a:ext cx="149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sz="1200" b="1" dirty="0">
                    <a:solidFill>
                      <a:srgbClr val="003300"/>
                    </a:solidFill>
                    <a:ea typeface="MS PGothic" pitchFamily="34" charset="-128"/>
                    <a:cs typeface="Arial" pitchFamily="34" charset="0"/>
                  </a:rPr>
                  <a:t>Otras Instancias públicas, privadas y/o comunitarias</a:t>
                </a:r>
              </a:p>
            </p:txBody>
          </p:sp>
        </p:grpSp>
        <p:grpSp>
          <p:nvGrpSpPr>
            <p:cNvPr id="11" name="Group 49"/>
            <p:cNvGrpSpPr>
              <a:grpSpLocks/>
            </p:cNvGrpSpPr>
            <p:nvPr/>
          </p:nvGrpSpPr>
          <p:grpSpPr bwMode="auto">
            <a:xfrm>
              <a:off x="975" y="1434"/>
              <a:ext cx="2086" cy="291"/>
              <a:chOff x="975" y="1570"/>
              <a:chExt cx="2086" cy="291"/>
            </a:xfrm>
          </p:grpSpPr>
          <p:sp>
            <p:nvSpPr>
              <p:cNvPr id="236576" name="AutoShape 41"/>
              <p:cNvSpPr>
                <a:spLocks noChangeArrowheads="1"/>
              </p:cNvSpPr>
              <p:nvPr/>
            </p:nvSpPr>
            <p:spPr bwMode="auto">
              <a:xfrm>
                <a:off x="975" y="1570"/>
                <a:ext cx="2086" cy="291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000" b="1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882" name="Text Box 42"/>
              <p:cNvSpPr txBox="1">
                <a:spLocks noChangeArrowheads="1"/>
              </p:cNvSpPr>
              <p:nvPr/>
            </p:nvSpPr>
            <p:spPr bwMode="auto">
              <a:xfrm>
                <a:off x="975" y="1570"/>
                <a:ext cx="208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sz="1200" b="1">
                    <a:solidFill>
                      <a:srgbClr val="003300"/>
                    </a:solidFill>
                    <a:ea typeface="MS PGothic" pitchFamily="34" charset="-128"/>
                    <a:cs typeface="Arial" pitchFamily="34" charset="0"/>
                  </a:rPr>
                  <a:t>Encargado/a de programas de integración de personas con discapacidad</a:t>
                </a:r>
              </a:p>
            </p:txBody>
          </p:sp>
        </p:grpSp>
        <p:grpSp>
          <p:nvGrpSpPr>
            <p:cNvPr id="12" name="Group 52"/>
            <p:cNvGrpSpPr>
              <a:grpSpLocks/>
            </p:cNvGrpSpPr>
            <p:nvPr/>
          </p:nvGrpSpPr>
          <p:grpSpPr bwMode="auto">
            <a:xfrm>
              <a:off x="2200" y="1797"/>
              <a:ext cx="1361" cy="292"/>
              <a:chOff x="2200" y="1888"/>
              <a:chExt cx="1361" cy="292"/>
            </a:xfrm>
          </p:grpSpPr>
          <p:sp>
            <p:nvSpPr>
              <p:cNvPr id="236579" name="AutoShape 44"/>
              <p:cNvSpPr>
                <a:spLocks noChangeArrowheads="1"/>
              </p:cNvSpPr>
              <p:nvPr/>
            </p:nvSpPr>
            <p:spPr bwMode="auto">
              <a:xfrm>
                <a:off x="2200" y="1888"/>
                <a:ext cx="1361" cy="2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3175" algn="ctr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s-CL" sz="2000" b="1">
                  <a:solidFill>
                    <a:srgbClr val="003300"/>
                  </a:solidFill>
                  <a:latin typeface="Trebuchet MS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6880" name="Text Box 45"/>
              <p:cNvSpPr txBox="1">
                <a:spLocks noChangeArrowheads="1"/>
              </p:cNvSpPr>
              <p:nvPr/>
            </p:nvSpPr>
            <p:spPr bwMode="auto">
              <a:xfrm>
                <a:off x="2200" y="1889"/>
                <a:ext cx="136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L" sz="1200" b="1">
                    <a:solidFill>
                      <a:srgbClr val="003300"/>
                    </a:solidFill>
                    <a:ea typeface="MS PGothic" pitchFamily="34" charset="-128"/>
                    <a:cs typeface="Arial" pitchFamily="34" charset="0"/>
                  </a:rPr>
                  <a:t>Encargado/a Departamento de Vivienda</a:t>
                </a:r>
              </a:p>
            </p:txBody>
          </p:sp>
        </p:grpSp>
      </p:grpSp>
      <p:sp>
        <p:nvSpPr>
          <p:cNvPr id="236581" name="Rectangle 57"/>
          <p:cNvSpPr>
            <a:spLocks noChangeArrowheads="1"/>
          </p:cNvSpPr>
          <p:nvPr/>
        </p:nvSpPr>
        <p:spPr bwMode="auto">
          <a:xfrm>
            <a:off x="539750" y="5516563"/>
            <a:ext cx="2447925" cy="831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1200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itchFamily="34" charset="-128"/>
              </a:rPr>
              <a:t>Los beneficios o prestaciones de estas instancias, se activan en la medida que los niños y niñas lo requieren</a:t>
            </a:r>
            <a:r>
              <a:rPr lang="es-CL" sz="1200" b="1" dirty="0">
                <a:solidFill>
                  <a:srgbClr val="003300"/>
                </a:solidFill>
                <a:ea typeface="ＭＳ Ｐゴシック" pitchFamily="34" charset="-128"/>
              </a:rPr>
              <a:t>.</a:t>
            </a:r>
          </a:p>
        </p:txBody>
      </p:sp>
      <p:sp>
        <p:nvSpPr>
          <p:cNvPr id="36870" name="Rectangle 27"/>
          <p:cNvSpPr txBox="1">
            <a:spLocks/>
          </p:cNvSpPr>
          <p:nvPr/>
        </p:nvSpPr>
        <p:spPr bwMode="auto">
          <a:xfrm>
            <a:off x="152400" y="152400"/>
            <a:ext cx="816451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2400">
                <a:solidFill>
                  <a:srgbClr val="006CB7"/>
                </a:solidFill>
                <a:latin typeface="Verdana" pitchFamily="34" charset="0"/>
              </a:rPr>
              <a:t>Red Comunal Ampliada ChCC</a:t>
            </a:r>
            <a:br>
              <a:rPr lang="es-ES" sz="2400">
                <a:solidFill>
                  <a:srgbClr val="006CB7"/>
                </a:solidFill>
                <a:latin typeface="Verdana" pitchFamily="34" charset="0"/>
              </a:rPr>
            </a:br>
            <a:endParaRPr lang="es-ES" sz="2400">
              <a:solidFill>
                <a:srgbClr val="006CB7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DSC05067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13 Rectángulo"/>
          <p:cNvSpPr>
            <a:spLocks noChangeArrowheads="1"/>
          </p:cNvSpPr>
          <p:nvPr/>
        </p:nvSpPr>
        <p:spPr bwMode="auto">
          <a:xfrm>
            <a:off x="214282" y="180857"/>
            <a:ext cx="892971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Consolidación de una Red </a:t>
            </a:r>
          </a:p>
          <a:p>
            <a:pPr algn="r"/>
            <a:endParaRPr lang="es-ES" sz="2200" dirty="0">
              <a:latin typeface="Tw Cen MT" pitchFamily="34" charset="0"/>
            </a:endParaRPr>
          </a:p>
        </p:txBody>
      </p:sp>
      <p:sp>
        <p:nvSpPr>
          <p:cNvPr id="15" name="14 Rectángulo redondeado">
            <a:hlinkClick r:id="rId3" action="ppaction://hlinksldjump"/>
          </p:cNvPr>
          <p:cNvSpPr/>
          <p:nvPr/>
        </p:nvSpPr>
        <p:spPr>
          <a:xfrm>
            <a:off x="4500563" y="2420938"/>
            <a:ext cx="2447925" cy="108108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Objetivos y Metas comunes/afines</a:t>
            </a:r>
          </a:p>
        </p:txBody>
      </p:sp>
      <p:sp>
        <p:nvSpPr>
          <p:cNvPr id="16" name="15 Rectángulo redondeado">
            <a:hlinkClick r:id="rId3" action="ppaction://hlinksldjump"/>
          </p:cNvPr>
          <p:cNvSpPr/>
          <p:nvPr/>
        </p:nvSpPr>
        <p:spPr>
          <a:xfrm>
            <a:off x="1692275" y="2420938"/>
            <a:ext cx="2447925" cy="108108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Roles y Funciones establecidos/as</a:t>
            </a:r>
          </a:p>
        </p:txBody>
      </p:sp>
      <p:sp>
        <p:nvSpPr>
          <p:cNvPr id="17" name="16 Rectángulo redondeado">
            <a:hlinkClick r:id="rId3" action="ppaction://hlinksldjump"/>
          </p:cNvPr>
          <p:cNvSpPr/>
          <p:nvPr/>
        </p:nvSpPr>
        <p:spPr>
          <a:xfrm>
            <a:off x="755650" y="981075"/>
            <a:ext cx="2447925" cy="108108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Autoridades Comprometidas</a:t>
            </a:r>
          </a:p>
        </p:txBody>
      </p:sp>
      <p:sp>
        <p:nvSpPr>
          <p:cNvPr id="18" name="17 Rectángulo redondeado">
            <a:hlinkClick r:id="rId3" action="ppaction://hlinksldjump"/>
          </p:cNvPr>
          <p:cNvSpPr/>
          <p:nvPr/>
        </p:nvSpPr>
        <p:spPr>
          <a:xfrm>
            <a:off x="6156325" y="981075"/>
            <a:ext cx="2447925" cy="108108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Planificación  Periódica</a:t>
            </a:r>
          </a:p>
        </p:txBody>
      </p:sp>
      <p:sp>
        <p:nvSpPr>
          <p:cNvPr id="19" name="18 Rectángulo redondeado">
            <a:hlinkClick r:id="rId3" action="ppaction://hlinksldjump"/>
          </p:cNvPr>
          <p:cNvSpPr/>
          <p:nvPr/>
        </p:nvSpPr>
        <p:spPr>
          <a:xfrm>
            <a:off x="4498975" y="3716338"/>
            <a:ext cx="2447925" cy="1081087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Equipo Regional  cohesionado e integral</a:t>
            </a:r>
          </a:p>
        </p:txBody>
      </p:sp>
      <p:sp>
        <p:nvSpPr>
          <p:cNvPr id="20" name="19 Rectángulo redondeado">
            <a:hlinkClick r:id="rId3" action="ppaction://hlinksldjump"/>
          </p:cNvPr>
          <p:cNvSpPr/>
          <p:nvPr/>
        </p:nvSpPr>
        <p:spPr>
          <a:xfrm>
            <a:off x="3492500" y="5157788"/>
            <a:ext cx="2447925" cy="1081087"/>
          </a:xfrm>
          <a:prstGeom prst="roundRect">
            <a:avLst/>
          </a:prstGeom>
          <a:solidFill>
            <a:srgbClr val="FFC000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Rotación de Equipos</a:t>
            </a:r>
          </a:p>
        </p:txBody>
      </p:sp>
      <p:sp>
        <p:nvSpPr>
          <p:cNvPr id="21" name="20 Rectángulo redondeado">
            <a:hlinkClick r:id="rId3" action="ppaction://hlinksldjump"/>
          </p:cNvPr>
          <p:cNvSpPr/>
          <p:nvPr/>
        </p:nvSpPr>
        <p:spPr>
          <a:xfrm>
            <a:off x="900113" y="5157788"/>
            <a:ext cx="2447925" cy="1081087"/>
          </a:xfrm>
          <a:prstGeom prst="roundRect">
            <a:avLst/>
          </a:prstGeom>
          <a:solidFill>
            <a:srgbClr val="FFC000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Cambio de Autoridades</a:t>
            </a:r>
          </a:p>
        </p:txBody>
      </p:sp>
      <p:sp>
        <p:nvSpPr>
          <p:cNvPr id="22" name="21 Rectángulo redondeado">
            <a:hlinkClick r:id="rId3" action="ppaction://hlinksldjump"/>
          </p:cNvPr>
          <p:cNvSpPr/>
          <p:nvPr/>
        </p:nvSpPr>
        <p:spPr>
          <a:xfrm>
            <a:off x="6084888" y="5157788"/>
            <a:ext cx="2447925" cy="1081087"/>
          </a:xfrm>
          <a:prstGeom prst="roundRect">
            <a:avLst/>
          </a:prstGeom>
          <a:solidFill>
            <a:srgbClr val="FFC000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Inducción a  los/as  nuevos/as  en los equipos</a:t>
            </a:r>
          </a:p>
        </p:txBody>
      </p:sp>
      <p:sp>
        <p:nvSpPr>
          <p:cNvPr id="23" name="22 Rectángulo redondeado">
            <a:hlinkClick r:id="rId3" action="ppaction://hlinksldjump"/>
          </p:cNvPr>
          <p:cNvSpPr/>
          <p:nvPr/>
        </p:nvSpPr>
        <p:spPr>
          <a:xfrm>
            <a:off x="1763713" y="3716338"/>
            <a:ext cx="2447925" cy="1081087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Plan Regional CHCC INTEGRADO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9" name="8 Rectángulo"/>
          <p:cNvSpPr/>
          <p:nvPr/>
        </p:nvSpPr>
        <p:spPr>
          <a:xfrm>
            <a:off x="0" y="6102350"/>
            <a:ext cx="9144000" cy="7556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200" b="1" dirty="0">
                <a:solidFill>
                  <a:schemeClr val="bg1"/>
                </a:solidFill>
                <a:latin typeface="Trebuchet MS" pitchFamily="34" charset="0"/>
              </a:rPr>
              <a:t>¿Qué Ofrece?</a:t>
            </a:r>
            <a:endParaRPr lang="es-CL" sz="3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" name="7 Imagen" descr="nino levantado sorpresa ba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36" y="632048"/>
            <a:ext cx="7196328" cy="502920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</p:nvPr>
        </p:nvGraphicFramePr>
        <p:xfrm>
          <a:off x="1219200" y="1071546"/>
          <a:ext cx="6705600" cy="3035935"/>
        </p:xfrm>
        <a:graphic>
          <a:graphicData uri="http://schemas.openxmlformats.org/drawingml/2006/table">
            <a:tbl>
              <a:tblPr/>
              <a:tblGrid>
                <a:gridCol w="2233930"/>
                <a:gridCol w="3130550"/>
                <a:gridCol w="1341120"/>
              </a:tblGrid>
              <a:tr h="481330">
                <a:tc>
                  <a:txBody>
                    <a:bodyPr/>
                    <a:lstStyle/>
                    <a:p>
                      <a:pPr marL="723900" marR="717550" algn="ctr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600" b="1" spc="-50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n-US" sz="26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dad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Núme</a:t>
                      </a:r>
                      <a:r>
                        <a:rPr lang="en-US" sz="2600" b="1" spc="-15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  <a:r>
                        <a:rPr lang="en-US" sz="26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o</a:t>
                      </a:r>
                      <a:r>
                        <a:rPr lang="en-US" sz="2600" b="1" spc="-75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de pe</a:t>
                      </a:r>
                      <a:r>
                        <a:rPr lang="en-US" sz="2600" b="1" spc="-25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  <a:r>
                        <a:rPr lang="en-US" sz="2600" b="1" spc="-1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s</a:t>
                      </a:r>
                      <a:r>
                        <a:rPr lang="en-US" sz="26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onas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487045" algn="ctr">
                        <a:lnSpc>
                          <a:spcPct val="115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%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520700">
                        <a:lnSpc>
                          <a:spcPct val="115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r>
                        <a:rPr lang="en-US" sz="2200" b="1" spc="-1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 b="1" spc="5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2200" b="1" spc="2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b="1" spc="5" dirty="0" err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 b="1" dirty="0" err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47750" marR="1042670" algn="ctr">
                        <a:lnSpc>
                          <a:spcPct val="115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980</a:t>
                      </a:r>
                      <a:r>
                        <a:rPr lang="en-US" sz="2200" b="1" spc="-2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n-US" sz="22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640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15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5,8%</a:t>
                      </a:r>
                      <a:endParaRPr lang="es-CL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52070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r>
                        <a:rPr lang="en-US" sz="2200" b="1" spc="-1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 b="1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r>
                        <a:rPr lang="en-US" sz="2200" b="1" spc="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b="1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endParaRPr lang="es-CL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47750" marR="1042670" algn="ctr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436</a:t>
                      </a:r>
                      <a:r>
                        <a:rPr lang="en-US" sz="2200" b="1" spc="-2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n-US" sz="22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521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2,6%</a:t>
                      </a:r>
                      <a:endParaRPr lang="es-C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450215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r>
                        <a:rPr lang="en-US" sz="2200" spc="-1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13</a:t>
                      </a:r>
                      <a:r>
                        <a:rPr lang="en-US" sz="2200" spc="2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4725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200" spc="-1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888</a:t>
                      </a:r>
                      <a:r>
                        <a:rPr lang="en-US" sz="2200" spc="-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163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099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11,1%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545">
                <a:tc>
                  <a:txBody>
                    <a:bodyPr/>
                    <a:lstStyle/>
                    <a:p>
                      <a:pPr marL="37719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14</a:t>
                      </a:r>
                      <a:r>
                        <a:rPr lang="en-US" sz="2200" spc="-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17</a:t>
                      </a:r>
                      <a:r>
                        <a:rPr lang="en-US" sz="2200" spc="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spc="1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4725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r>
                        <a:rPr lang="en-US" sz="2200" spc="-15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n-US" sz="22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118</a:t>
                      </a:r>
                      <a:r>
                        <a:rPr lang="en-US" sz="2200" spc="-2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n-US" sz="22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586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74015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6,6%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288925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18</a:t>
                      </a:r>
                      <a:r>
                        <a:rPr lang="en-US" sz="2200" spc="-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 spc="1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r>
                        <a:rPr lang="en-US" sz="2200" spc="1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y</a:t>
                      </a:r>
                      <a:r>
                        <a:rPr lang="en-US" sz="2200" spc="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más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r>
                        <a:rPr lang="en-US" sz="2200" spc="-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538</a:t>
                      </a:r>
                      <a:r>
                        <a:rPr lang="en-US" sz="2200" spc="-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605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0990">
                        <a:lnSpc>
                          <a:spcPct val="115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73,9%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779145" marR="773430" algn="ctr">
                        <a:lnSpc>
                          <a:spcPct val="115000"/>
                        </a:lnSpc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en-US" sz="2200" b="1" spc="-195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T</a:t>
                      </a:r>
                      <a:r>
                        <a:rPr lang="en-US" sz="2200" b="1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o</a:t>
                      </a:r>
                      <a:r>
                        <a:rPr lang="en-US" sz="2200" b="1" spc="-30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t</a:t>
                      </a:r>
                      <a:r>
                        <a:rPr lang="en-US" sz="2200" b="1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al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95350">
                        <a:lnSpc>
                          <a:spcPct val="115000"/>
                        </a:lnSpc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16.962.515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4645">
                        <a:lnSpc>
                          <a:spcPct val="115000"/>
                        </a:lnSpc>
                        <a:spcBef>
                          <a:spcPts val="225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100%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56463" y="0"/>
            <a:ext cx="708025" cy="814388"/>
            <a:chOff x="14568" y="1080"/>
            <a:chExt cx="1114" cy="12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578" y="1090"/>
              <a:ext cx="490" cy="1262"/>
              <a:chOff x="14578" y="1090"/>
              <a:chExt cx="490" cy="1262"/>
            </a:xfrm>
          </p:grpSpPr>
          <p:sp>
            <p:nvSpPr>
              <p:cNvPr id="15364" name="Freeform 4"/>
              <p:cNvSpPr>
                <a:spLocks/>
              </p:cNvSpPr>
              <p:nvPr/>
            </p:nvSpPr>
            <p:spPr bwMode="auto">
              <a:xfrm>
                <a:off x="14578" y="1090"/>
                <a:ext cx="490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490" h="126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067" y="1090"/>
              <a:ext cx="605" cy="1262"/>
              <a:chOff x="15067" y="1090"/>
              <a:chExt cx="605" cy="1262"/>
            </a:xfrm>
          </p:grpSpPr>
          <p:sp>
            <p:nvSpPr>
              <p:cNvPr id="15366" name="Freeform 6"/>
              <p:cNvSpPr>
                <a:spLocks/>
              </p:cNvSpPr>
              <p:nvPr/>
            </p:nvSpPr>
            <p:spPr bwMode="auto">
              <a:xfrm>
                <a:off x="15067" y="1090"/>
                <a:ext cx="605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605" h="126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256463" y="6418263"/>
            <a:ext cx="708025" cy="439737"/>
            <a:chOff x="14568" y="10468"/>
            <a:chExt cx="1114" cy="692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578" y="10478"/>
              <a:ext cx="490" cy="672"/>
              <a:chOff x="14578" y="10478"/>
              <a:chExt cx="490" cy="672"/>
            </a:xfrm>
          </p:grpSpPr>
          <p:sp>
            <p:nvSpPr>
              <p:cNvPr id="15370" name="Freeform 10"/>
              <p:cNvSpPr>
                <a:spLocks/>
              </p:cNvSpPr>
              <p:nvPr/>
            </p:nvSpPr>
            <p:spPr bwMode="auto">
              <a:xfrm>
                <a:off x="14578" y="10478"/>
                <a:ext cx="490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490" h="67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5067" y="10478"/>
              <a:ext cx="605" cy="672"/>
              <a:chOff x="15067" y="10478"/>
              <a:chExt cx="605" cy="672"/>
            </a:xfrm>
          </p:grpSpPr>
          <p:sp>
            <p:nvSpPr>
              <p:cNvPr id="15372" name="Freeform 12"/>
              <p:cNvSpPr>
                <a:spLocks/>
              </p:cNvSpPr>
              <p:nvPr/>
            </p:nvSpPr>
            <p:spPr bwMode="auto">
              <a:xfrm>
                <a:off x="15067" y="10478"/>
                <a:ext cx="605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605" h="67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898989"/>
                </a:solidFill>
                <a:effectLst/>
                <a:latin typeface="Calibri" pitchFamily="34" charset="0"/>
                <a:ea typeface="Verdana" pitchFamily="34" charset="0"/>
                <a:cs typeface="Verdana" pitchFamily="34" charset="0"/>
              </a:rPr>
              <a:t>Gobierno de Chile | Ministerio de Desarrollo Social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219200" y="4107481"/>
            <a:ext cx="3352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 smtClean="0"/>
              <a:t>Fuente: CASEN 2011</a:t>
            </a:r>
            <a:endParaRPr lang="es-CL" sz="900" dirty="0"/>
          </a:p>
        </p:txBody>
      </p:sp>
      <p:sp>
        <p:nvSpPr>
          <p:cNvPr id="17" name="14 Marcador de contenido"/>
          <p:cNvSpPr txBox="1">
            <a:spLocks/>
          </p:cNvSpPr>
          <p:nvPr/>
        </p:nvSpPr>
        <p:spPr bwMode="auto">
          <a:xfrm>
            <a:off x="457200" y="4371955"/>
            <a:ext cx="8229600" cy="209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65125" marR="0" lvl="0" indent="-365125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•	</a:t>
            </a:r>
            <a:r>
              <a:rPr kumimoji="0" lang="es-CL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En 1990 éramos 13 millones de chilenos y habían 1.582.000 niños/as menores de 5 años.</a:t>
            </a: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L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 •	En 2011 somos 16,9 millones y hay 1.417.161 niños/as menores de 5 años.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L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kumimoji="0" lang="es-C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3,9 millones de chilenos más y</a:t>
            </a:r>
            <a:r>
              <a:rPr kumimoji="0" lang="es-C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s-C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165.000 niños menos</a:t>
            </a:r>
            <a:endParaRPr kumimoji="0" lang="es-C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65085"/>
            <a:ext cx="6443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57200" y="65085"/>
            <a:ext cx="5114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dirty="0">
                <a:solidFill>
                  <a:srgbClr val="F2F2F2"/>
                </a:solidFill>
                <a:latin typeface="Trebuchet MS" pitchFamily="34" charset="0"/>
              </a:rPr>
              <a:t> </a:t>
            </a:r>
            <a:r>
              <a:rPr lang="es-ES" sz="2400" dirty="0" smtClean="0">
                <a:solidFill>
                  <a:srgbClr val="F2F2F2"/>
                </a:solidFill>
                <a:latin typeface="Trebuchet MS" pitchFamily="34" charset="0"/>
              </a:rPr>
              <a:t>Población por edad en Chile</a:t>
            </a:r>
            <a:endParaRPr lang="es-ES" sz="2400" dirty="0">
              <a:solidFill>
                <a:srgbClr val="F2F2F2"/>
              </a:solidFill>
              <a:latin typeface="Trebuchet MS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 descr="banner para pp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06"/>
            <a:ext cx="6824477" cy="524257"/>
          </a:xfrm>
          <a:prstGeom prst="rect">
            <a:avLst/>
          </a:prstGeom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411413" y="1412875"/>
            <a:ext cx="6407150" cy="46085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180000" indent="-180000" eaLnBrk="0" hangingPunct="0">
              <a:buFont typeface="Arial" pitchFamily="34" charset="0"/>
              <a:buChar char="•"/>
              <a:defRPr/>
            </a:pPr>
            <a:endParaRPr lang="es-CL" sz="1200">
              <a:latin typeface="Trebuchet MS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88024" y="1484784"/>
            <a:ext cx="208756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Todos los Niños/as en Chile </a:t>
            </a:r>
            <a:r>
              <a:rPr lang="es-E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(100%)</a:t>
            </a:r>
            <a:endParaRPr lang="es-C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79388" y="911225"/>
            <a:ext cx="3384550" cy="78898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Programa Educativo Masivo con espacios Informativos interactivos</a:t>
            </a:r>
          </a:p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Mejoramiento legislativo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79388" y="2205038"/>
            <a:ext cx="2232025" cy="112712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algn="ctr">
            <a:solidFill>
              <a:schemeClr val="accent6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Programa de Apoyo al Desarrollo </a:t>
            </a:r>
            <a:r>
              <a:rPr lang="es-CL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Biopsicosocial</a:t>
            </a: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(PADBS)</a:t>
            </a:r>
          </a:p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Programa de Apoyo al Recién nacido (PARN)</a:t>
            </a:r>
          </a:p>
        </p:txBody>
      </p:sp>
      <p:sp>
        <p:nvSpPr>
          <p:cNvPr id="583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" y="188640"/>
            <a:ext cx="6643502" cy="417513"/>
          </a:xfrm>
          <a:noFill/>
        </p:spPr>
        <p:txBody>
          <a:bodyPr/>
          <a:lstStyle/>
          <a:p>
            <a:pPr defTabSz="914400" eaLnBrk="1" hangingPunct="1"/>
            <a:r>
              <a:rPr lang="es-ES" sz="2000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Apoyos y prestaciones que ofrece Chile Crece Contigo</a:t>
            </a:r>
            <a:endParaRPr lang="es-CL" sz="2000" b="1" dirty="0" smtClean="0">
              <a:solidFill>
                <a:schemeClr val="bg1"/>
              </a:solidFill>
              <a:latin typeface="Trebuchet MS" pitchFamily="34" charset="0"/>
              <a:ea typeface="ヒラギノ角ゴ Pro W3"/>
              <a:cs typeface="Verdana" pitchFamily="34" charset="0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2593975" y="2347913"/>
            <a:ext cx="6118225" cy="3384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s-CL" sz="1600" u="sng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98306" name="Picture 2" descr="C:\Documents and Settings\pvalenzuela\Configuración local\Archivos temporales de Internet\Content.IE5\HR32S23B\MC900431608[1]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440633">
            <a:off x="5165286" y="2138308"/>
            <a:ext cx="3538479" cy="47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beb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940152" y="3251434"/>
            <a:ext cx="1002526" cy="113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724525" y="2708275"/>
            <a:ext cx="1766888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Niños/as en vulnerabilidad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</a:t>
            </a:r>
            <a:r>
              <a:rPr lang="es-ES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(60%)</a:t>
            </a:r>
            <a:endParaRPr lang="es-C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59484" y="3356992"/>
            <a:ext cx="216058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Niños/as  Sistema Público de Salud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(81,6%) </a:t>
            </a:r>
            <a:endParaRPr lang="es-CL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411413" y="2924175"/>
            <a:ext cx="1152525" cy="217488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s-CL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563938" y="1268413"/>
            <a:ext cx="1223962" cy="646112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s-CL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3995738" y="4005263"/>
            <a:ext cx="1866900" cy="1008062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s-CL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180975" y="4635500"/>
            <a:ext cx="4030985" cy="1871663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Salas cuna y jardines infantiles gratuitos y de calidad.</a:t>
            </a:r>
          </a:p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Visitas domiciliarias de los equipos de salud</a:t>
            </a:r>
          </a:p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Subsidio familiar</a:t>
            </a:r>
          </a:p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Atención Integral a niños y niñas con rezago</a:t>
            </a:r>
          </a:p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Ayudas técnicas para niños y niñas con discapacidad</a:t>
            </a:r>
          </a:p>
          <a:p>
            <a:pPr marL="180000" indent="-180000" eaLnBrk="0" hangingPunct="0">
              <a:buFont typeface="Arial" pitchFamily="34" charset="0"/>
              <a:buChar char="•"/>
              <a:defRPr/>
            </a:pPr>
            <a:r>
              <a:rPr lang="es-CL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Acceso preferente a la oferta de programas públicos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 animBg="1"/>
      <p:bldP spid="12" grpId="0" animBg="1"/>
      <p:bldP spid="21" grpId="0" animBg="1"/>
      <p:bldP spid="9" grpId="0"/>
      <p:bldP spid="8" grpId="0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/>
          </p:nvPr>
        </p:nvSpPr>
        <p:spPr>
          <a:xfrm>
            <a:off x="139700" y="125413"/>
            <a:ext cx="8164513" cy="1143000"/>
          </a:xfrm>
        </p:spPr>
        <p:txBody>
          <a:bodyPr/>
          <a:lstStyle/>
          <a:p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PADB: </a:t>
            </a:r>
            <a:r>
              <a:rPr lang="es-MX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Programa Eje de </a:t>
            </a:r>
            <a:r>
              <a:rPr lang="es-MX" dirty="0" err="1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ChCC</a:t>
            </a:r>
            <a:r>
              <a:rPr lang="es-MX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 (SALUD)</a:t>
            </a:r>
            <a:br>
              <a:rPr lang="es-MX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</a:br>
            <a:r>
              <a:rPr lang="es-MX" sz="1600" b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Programa de Apoyo al Desarrollo </a:t>
            </a:r>
            <a:r>
              <a:rPr lang="es-MX" sz="1600" b="1" dirty="0" err="1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Biopsicosocial</a:t>
            </a:r>
            <a:r>
              <a:rPr lang="es-MX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/>
            </a:r>
            <a:br>
              <a:rPr lang="es-MX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</a:br>
            <a:endParaRPr lang="es-CL" sz="1800" dirty="0" smtClean="0">
              <a:solidFill>
                <a:schemeClr val="bg1">
                  <a:lumMod val="50000"/>
                </a:schemeClr>
              </a:solidFill>
              <a:latin typeface="Trebuchet MS" pitchFamily="34" charset="0"/>
              <a:ea typeface="ヒラギノ角ゴ Pro W3"/>
              <a:cs typeface="Verdana" pitchFamily="34" charset="0"/>
            </a:endParaRPr>
          </a:p>
        </p:txBody>
      </p:sp>
      <p:sp>
        <p:nvSpPr>
          <p:cNvPr id="59395" name="Rectangle 47"/>
          <p:cNvSpPr>
            <a:spLocks noChangeArrowheads="1"/>
          </p:cNvSpPr>
          <p:nvPr/>
        </p:nvSpPr>
        <p:spPr bwMode="auto">
          <a:xfrm>
            <a:off x="323850" y="5229225"/>
            <a:ext cx="8569325" cy="1368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s-ES_tradnl" sz="24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59396" name="Group 51"/>
          <p:cNvGrpSpPr>
            <a:grpSpLocks/>
          </p:cNvGrpSpPr>
          <p:nvPr/>
        </p:nvGrpSpPr>
        <p:grpSpPr bwMode="auto">
          <a:xfrm>
            <a:off x="179388" y="981075"/>
            <a:ext cx="8785225" cy="5761038"/>
            <a:chOff x="630" y="845"/>
            <a:chExt cx="4683" cy="3202"/>
          </a:xfrm>
        </p:grpSpPr>
        <p:sp>
          <p:nvSpPr>
            <p:cNvPr id="59398" name="3 Rectángulo redondeado"/>
            <p:cNvSpPr>
              <a:spLocks noChangeArrowheads="1"/>
            </p:cNvSpPr>
            <p:nvPr/>
          </p:nvSpPr>
          <p:spPr bwMode="auto">
            <a:xfrm>
              <a:off x="4376" y="1681"/>
              <a:ext cx="750" cy="892"/>
            </a:xfrm>
            <a:prstGeom prst="roundRect">
              <a:avLst>
                <a:gd name="adj" fmla="val 7093"/>
              </a:avLst>
            </a:prstGeom>
            <a:solidFill>
              <a:srgbClr val="B3A2C7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/>
            <a:lstStyle/>
            <a:p>
              <a:pPr algn="ctr" defTabSz="738188"/>
              <a:r>
                <a:rPr lang="es-CL" sz="14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Atención de niños(as) en situación de vulnerabilidad</a:t>
              </a:r>
            </a:p>
          </p:txBody>
        </p:sp>
        <p:sp>
          <p:nvSpPr>
            <p:cNvPr id="59399" name="4 Rectángulo redondeado"/>
            <p:cNvSpPr>
              <a:spLocks noChangeArrowheads="1"/>
            </p:cNvSpPr>
            <p:nvPr/>
          </p:nvSpPr>
          <p:spPr bwMode="auto">
            <a:xfrm>
              <a:off x="3552" y="1681"/>
              <a:ext cx="749" cy="892"/>
            </a:xfrm>
            <a:prstGeom prst="roundRect">
              <a:avLst>
                <a:gd name="adj" fmla="val 7093"/>
              </a:avLst>
            </a:prstGeom>
            <a:solidFill>
              <a:srgbClr val="B3A2C7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/>
            <a:lstStyle/>
            <a:p>
              <a:pPr algn="ctr" defTabSz="738188"/>
              <a:r>
                <a:rPr lang="es-CL" sz="14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Fortalecimiento del desarrollo integral del niño(a)</a:t>
              </a:r>
            </a:p>
          </p:txBody>
        </p:sp>
        <p:sp>
          <p:nvSpPr>
            <p:cNvPr id="59400" name="5 Rectángulo redondeado"/>
            <p:cNvSpPr>
              <a:spLocks noChangeArrowheads="1"/>
            </p:cNvSpPr>
            <p:nvPr/>
          </p:nvSpPr>
          <p:spPr bwMode="auto">
            <a:xfrm>
              <a:off x="2728" y="1681"/>
              <a:ext cx="749" cy="892"/>
            </a:xfrm>
            <a:prstGeom prst="roundRect">
              <a:avLst>
                <a:gd name="adj" fmla="val 7093"/>
              </a:avLst>
            </a:prstGeom>
            <a:solidFill>
              <a:srgbClr val="B3A2C7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/>
            <a:lstStyle/>
            <a:p>
              <a:pPr algn="ctr" defTabSz="738188"/>
              <a:r>
                <a:rPr lang="es-CL" sz="14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Atención al Desarrollo Integral del niño(a) hospitalizado</a:t>
              </a:r>
            </a:p>
          </p:txBody>
        </p:sp>
        <p:sp>
          <p:nvSpPr>
            <p:cNvPr id="59401" name="6 Rectángulo redondeado"/>
            <p:cNvSpPr>
              <a:spLocks noChangeArrowheads="1"/>
            </p:cNvSpPr>
            <p:nvPr/>
          </p:nvSpPr>
          <p:spPr bwMode="auto">
            <a:xfrm>
              <a:off x="1904" y="1681"/>
              <a:ext cx="749" cy="892"/>
            </a:xfrm>
            <a:prstGeom prst="roundRect">
              <a:avLst>
                <a:gd name="adj" fmla="val 7093"/>
              </a:avLst>
            </a:prstGeom>
            <a:solidFill>
              <a:srgbClr val="B3A2C7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/>
            <a:lstStyle/>
            <a:p>
              <a:pPr algn="ctr" defTabSz="738188"/>
              <a:r>
                <a:rPr lang="es-CL" sz="14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Atención Personalizada del proceso de nacimiento</a:t>
              </a:r>
            </a:p>
          </p:txBody>
        </p:sp>
        <p:sp>
          <p:nvSpPr>
            <p:cNvPr id="59402" name="7 Rectángulo redondeado"/>
            <p:cNvSpPr>
              <a:spLocks noChangeArrowheads="1"/>
            </p:cNvSpPr>
            <p:nvPr/>
          </p:nvSpPr>
          <p:spPr bwMode="auto">
            <a:xfrm>
              <a:off x="705" y="1681"/>
              <a:ext cx="1124" cy="892"/>
            </a:xfrm>
            <a:prstGeom prst="roundRect">
              <a:avLst>
                <a:gd name="adj" fmla="val 7093"/>
              </a:avLst>
            </a:prstGeom>
            <a:solidFill>
              <a:srgbClr val="B3A2C7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/>
            <a:lstStyle/>
            <a:p>
              <a:pPr algn="ctr" defTabSz="738188"/>
              <a:r>
                <a:rPr lang="es-CL" sz="1400" b="1" dirty="0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Fortalecimiento del Desarrollo Prenatal</a:t>
              </a:r>
            </a:p>
          </p:txBody>
        </p:sp>
        <p:sp>
          <p:nvSpPr>
            <p:cNvPr id="14" name="13 Flecha derecha"/>
            <p:cNvSpPr>
              <a:spLocks noChangeArrowheads="1"/>
            </p:cNvSpPr>
            <p:nvPr/>
          </p:nvSpPr>
          <p:spPr bwMode="auto">
            <a:xfrm>
              <a:off x="630" y="2355"/>
              <a:ext cx="4683" cy="149"/>
            </a:xfrm>
            <a:prstGeom prst="rightArrow">
              <a:avLst>
                <a:gd name="adj1" fmla="val 50000"/>
                <a:gd name="adj2" fmla="val 49957"/>
              </a:avLst>
            </a:prstGeom>
            <a:solidFill>
              <a:schemeClr val="accent1"/>
            </a:solidFill>
            <a:ln w="25400" cap="rnd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endParaRPr lang="es-CL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9404" name="9 Elipse"/>
            <p:cNvSpPr>
              <a:spLocks noChangeArrowheads="1"/>
            </p:cNvSpPr>
            <p:nvPr/>
          </p:nvSpPr>
          <p:spPr bwMode="auto">
            <a:xfrm>
              <a:off x="780" y="2333"/>
              <a:ext cx="189" cy="173"/>
            </a:xfrm>
            <a:prstGeom prst="ellipse">
              <a:avLst/>
            </a:prstGeom>
            <a:solidFill>
              <a:srgbClr val="FCD5B5"/>
            </a:solidFill>
            <a:ln w="19050">
              <a:solidFill>
                <a:srgbClr val="E46C0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</a:t>
              </a:r>
            </a:p>
          </p:txBody>
        </p:sp>
        <p:sp>
          <p:nvSpPr>
            <p:cNvPr id="59405" name="10 Elipse"/>
            <p:cNvSpPr>
              <a:spLocks noChangeArrowheads="1"/>
            </p:cNvSpPr>
            <p:nvPr/>
          </p:nvSpPr>
          <p:spPr bwMode="auto">
            <a:xfrm>
              <a:off x="1192" y="2333"/>
              <a:ext cx="189" cy="173"/>
            </a:xfrm>
            <a:prstGeom prst="ellipse">
              <a:avLst/>
            </a:prstGeom>
            <a:solidFill>
              <a:srgbClr val="FCD5B5"/>
            </a:solidFill>
            <a:ln w="19050">
              <a:solidFill>
                <a:srgbClr val="E46C0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B</a:t>
              </a:r>
            </a:p>
          </p:txBody>
        </p:sp>
        <p:sp>
          <p:nvSpPr>
            <p:cNvPr id="59406" name="11 Elipse"/>
            <p:cNvSpPr>
              <a:spLocks noChangeArrowheads="1"/>
            </p:cNvSpPr>
            <p:nvPr/>
          </p:nvSpPr>
          <p:spPr bwMode="auto">
            <a:xfrm>
              <a:off x="1567" y="2333"/>
              <a:ext cx="189" cy="173"/>
            </a:xfrm>
            <a:prstGeom prst="ellipse">
              <a:avLst/>
            </a:prstGeom>
            <a:solidFill>
              <a:srgbClr val="FCD5B5"/>
            </a:solidFill>
            <a:ln w="19050">
              <a:solidFill>
                <a:srgbClr val="E46C0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C</a:t>
              </a:r>
            </a:p>
          </p:txBody>
        </p:sp>
        <p:sp>
          <p:nvSpPr>
            <p:cNvPr id="59407" name="12 Elipse"/>
            <p:cNvSpPr>
              <a:spLocks noChangeArrowheads="1"/>
            </p:cNvSpPr>
            <p:nvPr/>
          </p:nvSpPr>
          <p:spPr bwMode="auto">
            <a:xfrm>
              <a:off x="1979" y="2333"/>
              <a:ext cx="189" cy="173"/>
            </a:xfrm>
            <a:prstGeom prst="ellipse">
              <a:avLst/>
            </a:prstGeom>
            <a:solidFill>
              <a:srgbClr val="D7E4BD"/>
            </a:solidFill>
            <a:ln w="19050">
              <a:solidFill>
                <a:srgbClr val="77933C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</a:t>
              </a:r>
            </a:p>
          </p:txBody>
        </p:sp>
        <p:sp>
          <p:nvSpPr>
            <p:cNvPr id="59408" name="13 Elipse"/>
            <p:cNvSpPr>
              <a:spLocks noChangeArrowheads="1"/>
            </p:cNvSpPr>
            <p:nvPr/>
          </p:nvSpPr>
          <p:spPr bwMode="auto">
            <a:xfrm>
              <a:off x="2391" y="2333"/>
              <a:ext cx="189" cy="173"/>
            </a:xfrm>
            <a:prstGeom prst="ellipse">
              <a:avLst/>
            </a:prstGeom>
            <a:solidFill>
              <a:srgbClr val="D7E4BD"/>
            </a:solidFill>
            <a:ln w="19050">
              <a:solidFill>
                <a:srgbClr val="77933C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B</a:t>
              </a:r>
            </a:p>
          </p:txBody>
        </p:sp>
        <p:sp>
          <p:nvSpPr>
            <p:cNvPr id="59409" name="14 Elipse"/>
            <p:cNvSpPr>
              <a:spLocks noChangeArrowheads="1"/>
            </p:cNvSpPr>
            <p:nvPr/>
          </p:nvSpPr>
          <p:spPr bwMode="auto">
            <a:xfrm>
              <a:off x="2803" y="2333"/>
              <a:ext cx="189" cy="173"/>
            </a:xfrm>
            <a:prstGeom prst="ellipse">
              <a:avLst/>
            </a:prstGeom>
            <a:solidFill>
              <a:srgbClr val="E6B9B8"/>
            </a:solidFill>
            <a:ln w="19050">
              <a:solidFill>
                <a:srgbClr val="953735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</a:t>
              </a:r>
            </a:p>
          </p:txBody>
        </p:sp>
        <p:sp>
          <p:nvSpPr>
            <p:cNvPr id="59410" name="15 Elipse"/>
            <p:cNvSpPr>
              <a:spLocks noChangeArrowheads="1"/>
            </p:cNvSpPr>
            <p:nvPr/>
          </p:nvSpPr>
          <p:spPr bwMode="auto">
            <a:xfrm>
              <a:off x="3215" y="2333"/>
              <a:ext cx="189" cy="173"/>
            </a:xfrm>
            <a:prstGeom prst="ellipse">
              <a:avLst/>
            </a:prstGeom>
            <a:solidFill>
              <a:srgbClr val="E6B9B8"/>
            </a:solidFill>
            <a:ln w="19050">
              <a:solidFill>
                <a:srgbClr val="953735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B</a:t>
              </a:r>
            </a:p>
          </p:txBody>
        </p:sp>
        <p:sp>
          <p:nvSpPr>
            <p:cNvPr id="59411" name="16 Elipse"/>
            <p:cNvSpPr>
              <a:spLocks noChangeArrowheads="1"/>
            </p:cNvSpPr>
            <p:nvPr/>
          </p:nvSpPr>
          <p:spPr bwMode="auto">
            <a:xfrm>
              <a:off x="3650" y="2333"/>
              <a:ext cx="189" cy="173"/>
            </a:xfrm>
            <a:prstGeom prst="ellipse">
              <a:avLst/>
            </a:prstGeom>
            <a:solidFill>
              <a:srgbClr val="95B3D7"/>
            </a:solidFill>
            <a:ln w="1905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</a:t>
              </a:r>
            </a:p>
          </p:txBody>
        </p:sp>
        <p:sp>
          <p:nvSpPr>
            <p:cNvPr id="59412" name="17 Elipse"/>
            <p:cNvSpPr>
              <a:spLocks noChangeArrowheads="1"/>
            </p:cNvSpPr>
            <p:nvPr/>
          </p:nvSpPr>
          <p:spPr bwMode="auto">
            <a:xfrm>
              <a:off x="4062" y="2333"/>
              <a:ext cx="189" cy="173"/>
            </a:xfrm>
            <a:prstGeom prst="ellipse">
              <a:avLst/>
            </a:prstGeom>
            <a:solidFill>
              <a:srgbClr val="95B3D7"/>
            </a:solidFill>
            <a:ln w="1905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B</a:t>
              </a:r>
            </a:p>
          </p:txBody>
        </p:sp>
        <p:sp>
          <p:nvSpPr>
            <p:cNvPr id="59413" name="18 Elipse"/>
            <p:cNvSpPr>
              <a:spLocks noChangeArrowheads="1"/>
            </p:cNvSpPr>
            <p:nvPr/>
          </p:nvSpPr>
          <p:spPr bwMode="auto">
            <a:xfrm>
              <a:off x="4637" y="2333"/>
              <a:ext cx="189" cy="173"/>
            </a:xfrm>
            <a:prstGeom prst="ellipse">
              <a:avLst/>
            </a:prstGeom>
            <a:solidFill>
              <a:srgbClr val="DCE6F2"/>
            </a:solidFill>
            <a:ln w="19050">
              <a:solidFill>
                <a:srgbClr val="385D8A"/>
              </a:solidFill>
              <a:round/>
              <a:headEnd/>
              <a:tailEnd/>
            </a:ln>
          </p:spPr>
          <p:txBody>
            <a:bodyPr wrap="none" lIns="73884" tIns="36942" rIns="73884" bIns="36942" anchor="ctr"/>
            <a:lstStyle/>
            <a:p>
              <a:pPr algn="ctr" defTabSz="738188"/>
              <a:r>
                <a:rPr lang="es-CL" sz="1200" b="1"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</a:t>
              </a:r>
            </a:p>
          </p:txBody>
        </p:sp>
        <p:sp>
          <p:nvSpPr>
            <p:cNvPr id="59414" name="19 Rectángulo redondeado"/>
            <p:cNvSpPr>
              <a:spLocks noChangeArrowheads="1"/>
            </p:cNvSpPr>
            <p:nvPr/>
          </p:nvSpPr>
          <p:spPr bwMode="auto">
            <a:xfrm>
              <a:off x="705" y="1475"/>
              <a:ext cx="1123" cy="172"/>
            </a:xfrm>
            <a:prstGeom prst="roundRect">
              <a:avLst>
                <a:gd name="adj" fmla="val 17093"/>
              </a:avLst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/>
            <a:lstStyle/>
            <a:p>
              <a:pPr algn="ctr" defTabSz="738188"/>
              <a:r>
                <a:rPr lang="es-CL" sz="1200" b="1" dirty="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 Unicode MS" pitchFamily="34" charset="-128"/>
                </a:rPr>
                <a:t>Gestación</a:t>
              </a:r>
            </a:p>
          </p:txBody>
        </p:sp>
        <p:sp>
          <p:nvSpPr>
            <p:cNvPr id="59415" name="20 Rectángulo redondeado"/>
            <p:cNvSpPr>
              <a:spLocks noChangeArrowheads="1"/>
            </p:cNvSpPr>
            <p:nvPr/>
          </p:nvSpPr>
          <p:spPr bwMode="auto">
            <a:xfrm>
              <a:off x="1904" y="1475"/>
              <a:ext cx="749" cy="172"/>
            </a:xfrm>
            <a:prstGeom prst="roundRect">
              <a:avLst>
                <a:gd name="adj" fmla="val 17093"/>
              </a:avLst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/>
            <a:lstStyle/>
            <a:p>
              <a:pPr algn="ctr" defTabSz="738188"/>
              <a:r>
                <a:rPr lang="es-CL" sz="1200" b="1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 Unicode MS" pitchFamily="34" charset="-128"/>
                </a:rPr>
                <a:t>Nacimiento</a:t>
              </a:r>
            </a:p>
          </p:txBody>
        </p:sp>
        <p:sp>
          <p:nvSpPr>
            <p:cNvPr id="59416" name="21 Rectángulo redondeado"/>
            <p:cNvSpPr>
              <a:spLocks noChangeArrowheads="1"/>
            </p:cNvSpPr>
            <p:nvPr/>
          </p:nvSpPr>
          <p:spPr bwMode="auto">
            <a:xfrm>
              <a:off x="2728" y="1475"/>
              <a:ext cx="2398" cy="172"/>
            </a:xfrm>
            <a:prstGeom prst="roundRect">
              <a:avLst>
                <a:gd name="adj" fmla="val 17093"/>
              </a:avLst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/>
            <a:lstStyle/>
            <a:p>
              <a:pPr algn="ctr" defTabSz="738188"/>
              <a:r>
                <a:rPr lang="es-CL" sz="1200" b="1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 Unicode MS" pitchFamily="34" charset="-128"/>
                </a:rPr>
                <a:t>0 a 4 años de edad</a:t>
              </a:r>
            </a:p>
          </p:txBody>
        </p:sp>
        <p:grpSp>
          <p:nvGrpSpPr>
            <p:cNvPr id="59417" name="Group 49"/>
            <p:cNvGrpSpPr>
              <a:grpSpLocks/>
            </p:cNvGrpSpPr>
            <p:nvPr/>
          </p:nvGrpSpPr>
          <p:grpSpPr bwMode="auto">
            <a:xfrm>
              <a:off x="1189" y="845"/>
              <a:ext cx="3772" cy="614"/>
              <a:chOff x="1192" y="845"/>
              <a:chExt cx="3865" cy="614"/>
            </a:xfrm>
          </p:grpSpPr>
          <p:pic>
            <p:nvPicPr>
              <p:cNvPr id="59431" name="22 Imagen" descr="4 annos y mas.jp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682" y="845"/>
                <a:ext cx="375" cy="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2" name="23 Imagen" descr="0 a 1 anno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470" y="1162"/>
                <a:ext cx="16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3" name="24 Imagen" descr="1a2anos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320333">
                <a:off x="4039" y="1071"/>
                <a:ext cx="195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4" name="25 Imagen" descr="2 a 3 annos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809" y="1117"/>
                <a:ext cx="114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5" name="26 Imagen" descr="3a4anos.jp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334" y="1026"/>
                <a:ext cx="213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6" name="27 Imagen" descr="mamaenpesa.jp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192" y="945"/>
                <a:ext cx="168" cy="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7" name="28 Imagen" descr="en cuclillas.jp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881" y="1071"/>
                <a:ext cx="315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8" name="29 Imagen" descr="472b6e4770ae8_salud.jp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914" y="935"/>
                <a:ext cx="409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9" name="30 Imagen" descr="thumb.jpg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245" y="1079"/>
                <a:ext cx="499" cy="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" name="31 Rectángulo redondeado"/>
            <p:cNvSpPr>
              <a:spLocks noChangeArrowheads="1"/>
            </p:cNvSpPr>
            <p:nvPr/>
          </p:nvSpPr>
          <p:spPr bwMode="auto">
            <a:xfrm>
              <a:off x="705" y="2607"/>
              <a:ext cx="1114" cy="10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r>
                <a:rPr lang="es-CL" sz="1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Trebuchet MS" pitchFamily="34" charset="0"/>
                  <a:ea typeface="ＭＳ Ｐゴシック" pitchFamily="34" charset="-128"/>
                  <a:cs typeface="Arial Unicode MS" pitchFamily="34" charset="-128"/>
                </a:rPr>
                <a:t>ATENCIÓN PRIMARIA</a:t>
              </a:r>
            </a:p>
          </p:txBody>
        </p:sp>
        <p:sp>
          <p:nvSpPr>
            <p:cNvPr id="30" name="32 Rectángulo redondeado"/>
            <p:cNvSpPr>
              <a:spLocks noChangeArrowheads="1"/>
            </p:cNvSpPr>
            <p:nvPr/>
          </p:nvSpPr>
          <p:spPr bwMode="auto">
            <a:xfrm>
              <a:off x="3552" y="2607"/>
              <a:ext cx="1574" cy="10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r>
                <a:rPr lang="es-CL" sz="1000" b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Trebuchet MS" pitchFamily="34" charset="0"/>
                  <a:ea typeface="ＭＳ Ｐゴシック" pitchFamily="34" charset="-128"/>
                  <a:cs typeface="Arial Unicode MS" pitchFamily="34" charset="-128"/>
                </a:rPr>
                <a:t>ATENCIÓN PRIMARIA</a:t>
              </a:r>
            </a:p>
          </p:txBody>
        </p:sp>
        <p:sp>
          <p:nvSpPr>
            <p:cNvPr id="31" name="33 Rectángulo redondeado"/>
            <p:cNvSpPr>
              <a:spLocks noChangeArrowheads="1"/>
            </p:cNvSpPr>
            <p:nvPr/>
          </p:nvSpPr>
          <p:spPr bwMode="auto">
            <a:xfrm>
              <a:off x="1904" y="2607"/>
              <a:ext cx="1571" cy="10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r>
                <a:rPr lang="es-CL" sz="1000" b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Trebuchet MS" pitchFamily="34" charset="0"/>
                  <a:ea typeface="ＭＳ Ｐゴシック" pitchFamily="34" charset="-128"/>
                  <a:cs typeface="Arial Unicode MS" pitchFamily="34" charset="-128"/>
                </a:rPr>
                <a:t>HOSPITALES</a:t>
              </a:r>
            </a:p>
          </p:txBody>
        </p:sp>
        <p:sp>
          <p:nvSpPr>
            <p:cNvPr id="59421" name="34 Rectángulo redondeado"/>
            <p:cNvSpPr>
              <a:spLocks noChangeArrowheads="1"/>
            </p:cNvSpPr>
            <p:nvPr/>
          </p:nvSpPr>
          <p:spPr bwMode="auto">
            <a:xfrm>
              <a:off x="705" y="2744"/>
              <a:ext cx="1124" cy="411"/>
            </a:xfrm>
            <a:prstGeom prst="roundRect">
              <a:avLst>
                <a:gd name="adj" fmla="val 16667"/>
              </a:avLst>
            </a:prstGeom>
            <a:solidFill>
              <a:srgbClr val="FCD5B5"/>
            </a:solidFill>
            <a:ln w="25400">
              <a:solidFill>
                <a:srgbClr val="E46C0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000" b="1">
                  <a:solidFill>
                    <a:srgbClr val="984807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A.  </a:t>
              </a:r>
              <a:r>
                <a:rPr lang="es-CL" sz="1200">
                  <a:solidFill>
                    <a:srgbClr val="984807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Fortalecimiento de los Cuidados Prenatales</a:t>
              </a:r>
            </a:p>
          </p:txBody>
        </p:sp>
        <p:sp>
          <p:nvSpPr>
            <p:cNvPr id="59422" name="35 Rectángulo redondeado"/>
            <p:cNvSpPr>
              <a:spLocks noChangeArrowheads="1"/>
            </p:cNvSpPr>
            <p:nvPr/>
          </p:nvSpPr>
          <p:spPr bwMode="auto">
            <a:xfrm>
              <a:off x="705" y="3190"/>
              <a:ext cx="1124" cy="411"/>
            </a:xfrm>
            <a:prstGeom prst="roundRect">
              <a:avLst>
                <a:gd name="adj" fmla="val 16667"/>
              </a:avLst>
            </a:prstGeom>
            <a:solidFill>
              <a:srgbClr val="FCD5B5"/>
            </a:solidFill>
            <a:ln w="25400">
              <a:solidFill>
                <a:srgbClr val="E46C0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000" b="1">
                  <a:solidFill>
                    <a:srgbClr val="984807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B.  </a:t>
              </a:r>
              <a:r>
                <a:rPr lang="es-CL" sz="1200">
                  <a:solidFill>
                    <a:srgbClr val="984807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Desarrollo del Plan de Salud con Enfoque Familiar</a:t>
              </a:r>
            </a:p>
          </p:txBody>
        </p:sp>
        <p:sp>
          <p:nvSpPr>
            <p:cNvPr id="59423" name="36 Rectángulo redondeado"/>
            <p:cNvSpPr>
              <a:spLocks noChangeArrowheads="1"/>
            </p:cNvSpPr>
            <p:nvPr/>
          </p:nvSpPr>
          <p:spPr bwMode="auto">
            <a:xfrm>
              <a:off x="687" y="3638"/>
              <a:ext cx="1162" cy="409"/>
            </a:xfrm>
            <a:prstGeom prst="roundRect">
              <a:avLst>
                <a:gd name="adj" fmla="val 16667"/>
              </a:avLst>
            </a:prstGeom>
            <a:solidFill>
              <a:srgbClr val="FCD5B5"/>
            </a:solidFill>
            <a:ln w="25400">
              <a:solidFill>
                <a:srgbClr val="E46C0A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000" b="1">
                  <a:solidFill>
                    <a:srgbClr val="984807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C. </a:t>
              </a:r>
              <a:r>
                <a:rPr lang="es-CL" sz="1200">
                  <a:solidFill>
                    <a:srgbClr val="984807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Educación a la Gestante y su Pareja o Acompañante</a:t>
              </a:r>
            </a:p>
          </p:txBody>
        </p:sp>
        <p:sp>
          <p:nvSpPr>
            <p:cNvPr id="35" name="37 Rectángulo redondeado"/>
            <p:cNvSpPr>
              <a:spLocks noChangeArrowheads="1"/>
            </p:cNvSpPr>
            <p:nvPr/>
          </p:nvSpPr>
          <p:spPr bwMode="auto">
            <a:xfrm>
              <a:off x="1904" y="2744"/>
              <a:ext cx="787" cy="652"/>
            </a:xfrm>
            <a:prstGeom prst="roundRect">
              <a:avLst>
                <a:gd name="adj" fmla="val 16667"/>
              </a:avLst>
            </a:prstGeom>
            <a:solidFill>
              <a:srgbClr val="D7E4BD"/>
            </a:solidFill>
            <a:ln w="25400">
              <a:solidFill>
                <a:srgbClr val="77933C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r>
                <a:rPr lang="es-CL" sz="1000" b="1" dirty="0">
                  <a:solidFill>
                    <a:schemeClr val="accent3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A. </a:t>
              </a:r>
              <a:r>
                <a:rPr lang="es-CL" sz="1200" dirty="0">
                  <a:solidFill>
                    <a:schemeClr val="accent3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Atención Personalizada del Parto</a:t>
              </a:r>
            </a:p>
          </p:txBody>
        </p:sp>
        <p:sp>
          <p:nvSpPr>
            <p:cNvPr id="36" name="38 Rectángulo redondeado"/>
            <p:cNvSpPr>
              <a:spLocks noChangeArrowheads="1"/>
            </p:cNvSpPr>
            <p:nvPr/>
          </p:nvSpPr>
          <p:spPr bwMode="auto">
            <a:xfrm>
              <a:off x="1904" y="3430"/>
              <a:ext cx="787" cy="617"/>
            </a:xfrm>
            <a:prstGeom prst="roundRect">
              <a:avLst>
                <a:gd name="adj" fmla="val 16667"/>
              </a:avLst>
            </a:prstGeom>
            <a:solidFill>
              <a:srgbClr val="D7E4BD"/>
            </a:solidFill>
            <a:ln w="25400">
              <a:solidFill>
                <a:srgbClr val="77933C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r>
                <a:rPr lang="es-CL" sz="1000" b="1" dirty="0">
                  <a:solidFill>
                    <a:schemeClr val="accent3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B. </a:t>
              </a:r>
              <a:r>
                <a:rPr lang="es-CL" sz="1200" dirty="0">
                  <a:solidFill>
                    <a:schemeClr val="accent3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Atención Integral en el Puerperio</a:t>
              </a:r>
            </a:p>
          </p:txBody>
        </p:sp>
        <p:sp>
          <p:nvSpPr>
            <p:cNvPr id="59426" name="39 Rectángulo redondeado"/>
            <p:cNvSpPr>
              <a:spLocks noChangeArrowheads="1"/>
            </p:cNvSpPr>
            <p:nvPr/>
          </p:nvSpPr>
          <p:spPr bwMode="auto">
            <a:xfrm>
              <a:off x="2728" y="2744"/>
              <a:ext cx="787" cy="514"/>
            </a:xfrm>
            <a:prstGeom prst="roundRect">
              <a:avLst>
                <a:gd name="adj" fmla="val 16667"/>
              </a:avLst>
            </a:prstGeom>
            <a:solidFill>
              <a:srgbClr val="E6B9B8"/>
            </a:solidFill>
            <a:ln w="25400">
              <a:solidFill>
                <a:srgbClr val="953735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000" b="1">
                  <a:solidFill>
                    <a:srgbClr val="660033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A. </a:t>
              </a:r>
              <a:r>
                <a:rPr lang="es-CL" sz="1200">
                  <a:solidFill>
                    <a:srgbClr val="660033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Atención Integral al Recién Nacido(a) Hospitalizado en Neonatología</a:t>
              </a:r>
            </a:p>
          </p:txBody>
        </p:sp>
        <p:sp>
          <p:nvSpPr>
            <p:cNvPr id="59427" name="40 Rectángulo redondeado"/>
            <p:cNvSpPr>
              <a:spLocks noChangeArrowheads="1"/>
            </p:cNvSpPr>
            <p:nvPr/>
          </p:nvSpPr>
          <p:spPr bwMode="auto">
            <a:xfrm>
              <a:off x="2728" y="3293"/>
              <a:ext cx="787" cy="754"/>
            </a:xfrm>
            <a:prstGeom prst="roundRect">
              <a:avLst>
                <a:gd name="adj" fmla="val 16667"/>
              </a:avLst>
            </a:prstGeom>
            <a:solidFill>
              <a:srgbClr val="E6B9B8"/>
            </a:solidFill>
            <a:ln w="25400">
              <a:solidFill>
                <a:srgbClr val="953735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/>
              <a:r>
                <a:rPr lang="es-CL" sz="1000" b="1">
                  <a:solidFill>
                    <a:srgbClr val="660033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B. </a:t>
              </a:r>
              <a:r>
                <a:rPr lang="es-CL" sz="1200">
                  <a:solidFill>
                    <a:srgbClr val="660033"/>
                  </a:solidFill>
                  <a:latin typeface="Arial Narrow" pitchFamily="34" charset="0"/>
                  <a:ea typeface="MS PGothic" pitchFamily="34" charset="-128"/>
                  <a:cs typeface="Arial Unicode MS" pitchFamily="34" charset="-128"/>
                </a:rPr>
                <a:t>Atención Integral al Niño/Niña Hospitalizado(a) en Pediatría</a:t>
              </a:r>
            </a:p>
          </p:txBody>
        </p:sp>
        <p:sp>
          <p:nvSpPr>
            <p:cNvPr id="39" name="41 Rectángulo redondeado"/>
            <p:cNvSpPr>
              <a:spLocks noChangeArrowheads="1"/>
            </p:cNvSpPr>
            <p:nvPr/>
          </p:nvSpPr>
          <p:spPr bwMode="auto">
            <a:xfrm>
              <a:off x="3552" y="2744"/>
              <a:ext cx="787" cy="754"/>
            </a:xfrm>
            <a:prstGeom prst="roundRect">
              <a:avLst>
                <a:gd name="adj" fmla="val 16667"/>
              </a:avLst>
            </a:prstGeom>
            <a:solidFill>
              <a:srgbClr val="95B3D7"/>
            </a:solidFill>
            <a:ln w="25400">
              <a:solidFill>
                <a:srgbClr val="376092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r>
                <a:rPr lang="es-CL" sz="1000" b="1" dirty="0">
                  <a:solidFill>
                    <a:schemeClr val="accent1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A. </a:t>
              </a:r>
              <a:r>
                <a:rPr lang="es-CL" sz="1200" dirty="0">
                  <a:solidFill>
                    <a:schemeClr val="accent1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Fortalecimiento del Control de Salud del Niño/Niña para el Desarrollo Integral</a:t>
              </a:r>
            </a:p>
          </p:txBody>
        </p:sp>
        <p:sp>
          <p:nvSpPr>
            <p:cNvPr id="40" name="42 Rectángulo redondeado"/>
            <p:cNvSpPr>
              <a:spLocks noChangeArrowheads="1"/>
            </p:cNvSpPr>
            <p:nvPr/>
          </p:nvSpPr>
          <p:spPr bwMode="auto">
            <a:xfrm>
              <a:off x="3552" y="3533"/>
              <a:ext cx="787" cy="514"/>
            </a:xfrm>
            <a:prstGeom prst="roundRect">
              <a:avLst>
                <a:gd name="adj" fmla="val 16667"/>
              </a:avLst>
            </a:prstGeom>
            <a:solidFill>
              <a:srgbClr val="95B3D7"/>
            </a:solidFill>
            <a:ln w="25400">
              <a:solidFill>
                <a:srgbClr val="376092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r>
                <a:rPr lang="es-ES" sz="1000" b="1" dirty="0">
                  <a:solidFill>
                    <a:schemeClr val="accent1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B. </a:t>
              </a:r>
              <a:r>
                <a:rPr lang="es-ES" sz="1200" dirty="0">
                  <a:solidFill>
                    <a:schemeClr val="accent1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Intervenciones Educativas de Apoyo a la Crianza</a:t>
              </a:r>
              <a:endParaRPr lang="es-CL" sz="120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ＭＳ Ｐゴシック" pitchFamily="34" charset="-128"/>
                <a:cs typeface="Arial Unicode MS" pitchFamily="34" charset="-128"/>
              </a:endParaRPr>
            </a:p>
          </p:txBody>
        </p:sp>
        <p:sp>
          <p:nvSpPr>
            <p:cNvPr id="41" name="43 Rectángulo redondeado"/>
            <p:cNvSpPr>
              <a:spLocks noChangeArrowheads="1"/>
            </p:cNvSpPr>
            <p:nvPr/>
          </p:nvSpPr>
          <p:spPr bwMode="auto">
            <a:xfrm>
              <a:off x="4376" y="2744"/>
              <a:ext cx="750" cy="1303"/>
            </a:xfrm>
            <a:prstGeom prst="roundRect">
              <a:avLst>
                <a:gd name="adj" fmla="val 16667"/>
              </a:avLst>
            </a:prstGeom>
            <a:solidFill>
              <a:srgbClr val="DCE6F2"/>
            </a:solidFill>
            <a:ln w="25400">
              <a:solidFill>
                <a:srgbClr val="376092"/>
              </a:solidFill>
              <a:round/>
              <a:headEnd/>
              <a:tailEnd/>
            </a:ln>
          </p:spPr>
          <p:txBody>
            <a:bodyPr lIns="73884" tIns="36942" rIns="73884" bIns="36942" anchor="ctr"/>
            <a:lstStyle/>
            <a:p>
              <a:pPr algn="ctr" defTabSz="738188">
                <a:defRPr/>
              </a:pPr>
              <a:r>
                <a:rPr lang="es-ES" sz="1000" b="1" dirty="0">
                  <a:solidFill>
                    <a:schemeClr val="accent5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A.  </a:t>
              </a:r>
              <a:r>
                <a:rPr lang="es-ES" sz="1200" b="1" dirty="0">
                  <a:solidFill>
                    <a:schemeClr val="accent5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F</a:t>
              </a:r>
              <a:r>
                <a:rPr lang="es-ES" sz="1200" dirty="0">
                  <a:solidFill>
                    <a:schemeClr val="accent5">
                      <a:lumMod val="50000"/>
                    </a:schemeClr>
                  </a:solidFill>
                  <a:latin typeface="Arial Narrow" pitchFamily="34" charset="0"/>
                  <a:ea typeface="ＭＳ Ｐゴシック" pitchFamily="34" charset="-128"/>
                  <a:cs typeface="Arial Unicode MS" pitchFamily="34" charset="-128"/>
                </a:rPr>
                <a:t>ortalecimiento de las Intervenciones en Niños/Niñas  en Situación de Vulnerabilidad, Rezago y Déficit en su Desarrollo Integral</a:t>
              </a:r>
              <a:endParaRPr lang="es-CL" sz="1200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ea typeface="ＭＳ Ｐゴシック" pitchFamily="34" charset="-128"/>
                <a:cs typeface="Arial Unicode MS" pitchFamily="34" charset="-128"/>
              </a:endParaRPr>
            </a:p>
          </p:txBody>
        </p:sp>
      </p:grpSp>
      <p:sp>
        <p:nvSpPr>
          <p:cNvPr id="98" name="AutoShape 68"/>
          <p:cNvSpPr>
            <a:spLocks noChangeArrowheads="1"/>
          </p:cNvSpPr>
          <p:nvPr/>
        </p:nvSpPr>
        <p:spPr bwMode="auto">
          <a:xfrm>
            <a:off x="5934075" y="919436"/>
            <a:ext cx="2873375" cy="1141412"/>
          </a:xfrm>
          <a:prstGeom prst="wedgeRoundRectCallout">
            <a:avLst>
              <a:gd name="adj1" fmla="val -47651"/>
              <a:gd name="adj2" fmla="val -9519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36000" rIns="36000"/>
          <a:lstStyle/>
          <a:p>
            <a:pPr marL="342900" indent="-342900" defTabSz="914400">
              <a:spcBef>
                <a:spcPct val="50000"/>
              </a:spcBef>
              <a:defRPr/>
            </a:pPr>
            <a:r>
              <a:rPr lang="es-MX" sz="1600" b="1" dirty="0">
                <a:cs typeface="Arial" pitchFamily="34" charset="0"/>
              </a:rPr>
              <a:t>	</a:t>
            </a:r>
            <a:r>
              <a:rPr lang="es-MX" sz="16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Objetivo primordial: Prevenir situaciones de riesgo y promover salud infantil temprana</a:t>
            </a:r>
            <a:endParaRPr lang="es-ES" sz="16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pic>
        <p:nvPicPr>
          <p:cNvPr id="60419" name="Picture 2" descr="iniciati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73855"/>
            <a:ext cx="4512705" cy="3411077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-36512" y="3146379"/>
            <a:ext cx="377983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MX" sz="1600" b="1" dirty="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</a:rPr>
              <a:t>Plan personalizado de salud</a:t>
            </a:r>
            <a:endParaRPr lang="es-ES" sz="1600" b="1" dirty="0">
              <a:solidFill>
                <a:schemeClr val="bg1"/>
              </a:solidFill>
              <a:latin typeface="Trebuchet MS" pitchFamily="34" charset="0"/>
              <a:ea typeface="MS PGothic" pitchFamily="34" charset="-128"/>
            </a:endParaRPr>
          </a:p>
        </p:txBody>
      </p:sp>
      <p:pic>
        <p:nvPicPr>
          <p:cNvPr id="5" name="Picture 2" descr="iniciativa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193" y="73856"/>
            <a:ext cx="4702607" cy="3527390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83188" y="3146379"/>
            <a:ext cx="3960812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1600" b="1" dirty="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</a:rPr>
              <a:t>Talleres de Preparación al Parto</a:t>
            </a:r>
          </a:p>
        </p:txBody>
      </p:sp>
      <p:pic>
        <p:nvPicPr>
          <p:cNvPr id="7" name="Picture 2" descr="iniciativa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1" y="3601244"/>
            <a:ext cx="4692958" cy="3256755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36512" y="6273224"/>
            <a:ext cx="465644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MX" sz="1600" b="1" dirty="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</a:rPr>
              <a:t>Atención Humanizada del proceso de nacimiento</a:t>
            </a:r>
            <a:endParaRPr lang="es-ES" sz="1600" b="1" dirty="0">
              <a:solidFill>
                <a:schemeClr val="bg1"/>
              </a:solidFill>
              <a:latin typeface="Trebuchet MS" pitchFamily="34" charset="0"/>
              <a:ea typeface="MS PGothic" pitchFamily="34" charset="-128"/>
            </a:endParaRPr>
          </a:p>
        </p:txBody>
      </p:sp>
      <p:pic>
        <p:nvPicPr>
          <p:cNvPr id="9" name="Picture 4" descr="maternidad cañete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194" y="3484933"/>
            <a:ext cx="4667806" cy="3330615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500687" y="6519446"/>
            <a:ext cx="36433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1600" b="1" dirty="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</a:rPr>
              <a:t>Alternativas de Analgesia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pic>
        <p:nvPicPr>
          <p:cNvPr id="64517" name="Picture 4" descr="maternidad cañete (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06892" cy="3830642"/>
          </a:xfrm>
          <a:prstGeom prst="rect">
            <a:avLst/>
          </a:prstGeom>
          <a:solidFill>
            <a:srgbClr val="333333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64518" name="Text Box 5"/>
          <p:cNvSpPr txBox="1">
            <a:spLocks noChangeArrowheads="1"/>
          </p:cNvSpPr>
          <p:nvPr/>
        </p:nvSpPr>
        <p:spPr bwMode="auto">
          <a:xfrm>
            <a:off x="0" y="3830642"/>
            <a:ext cx="3527425" cy="7016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</a:rPr>
              <a:t>Acompañamiento de Figura de apoyo</a:t>
            </a:r>
          </a:p>
        </p:txBody>
      </p:sp>
      <p:pic>
        <p:nvPicPr>
          <p:cNvPr id="7" name="Picture 2" descr="iniciativa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975384"/>
            <a:ext cx="4670432" cy="3933444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83207" y="2578509"/>
            <a:ext cx="3887787" cy="3968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MX" sz="2000" b="1" dirty="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</a:rPr>
              <a:t>Asegurar </a:t>
            </a:r>
            <a:r>
              <a:rPr lang="es-MX" sz="2000" b="1" dirty="0" smtClean="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</a:rPr>
              <a:t>Apego Temprano</a:t>
            </a:r>
            <a:endParaRPr lang="es-ES" sz="2000" b="1" dirty="0">
              <a:solidFill>
                <a:schemeClr val="bg1"/>
              </a:solidFill>
              <a:latin typeface="Trebuchet MS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pic>
        <p:nvPicPr>
          <p:cNvPr id="66563" name="9 Imagen" descr="Imagen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4824"/>
            <a:ext cx="41200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10 Imagen" descr="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813" y="3510245"/>
            <a:ext cx="4512691" cy="337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4" descr="ludoteca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-27384"/>
            <a:ext cx="45132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3716337" cy="12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MX" sz="2400" b="1" dirty="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</a:rPr>
              <a:t>Apoyo al desarrollo integral de niños/as hospitalizados</a:t>
            </a:r>
            <a:endParaRPr lang="es-ES" sz="2400" b="1" dirty="0">
              <a:solidFill>
                <a:schemeClr val="bg1"/>
              </a:solidFill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6292850"/>
            <a:ext cx="1691680" cy="400050"/>
          </a:xfrm>
          <a:prstGeom prst="rect">
            <a:avLst/>
          </a:prstGeom>
          <a:solidFill>
            <a:schemeClr val="accent1">
              <a:lumMod val="50000"/>
              <a:alpha val="43137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S" sz="2000" dirty="0" err="1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  <a:cs typeface="Arial" charset="0"/>
              </a:rPr>
              <a:t>Ludocarros</a:t>
            </a:r>
            <a:endParaRPr lang="es-ES" sz="2000" dirty="0">
              <a:solidFill>
                <a:schemeClr val="bg1"/>
              </a:solidFill>
              <a:latin typeface="Trebuchet MS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732588" y="3789363"/>
            <a:ext cx="2327275" cy="400050"/>
          </a:xfrm>
          <a:prstGeom prst="rect">
            <a:avLst/>
          </a:prstGeom>
          <a:solidFill>
            <a:schemeClr val="accent1">
              <a:lumMod val="50000"/>
              <a:alpha val="43137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S" sz="2000" dirty="0" err="1">
                <a:solidFill>
                  <a:schemeClr val="bg1"/>
                </a:solidFill>
                <a:latin typeface="Trebuchet MS" pitchFamily="34" charset="0"/>
                <a:ea typeface="ＭＳ Ｐゴシック" pitchFamily="34" charset="-128"/>
                <a:cs typeface="Arial" charset="0"/>
              </a:rPr>
              <a:t>Ludobaúles</a:t>
            </a:r>
            <a:endParaRPr lang="es-ES" sz="2000" dirty="0">
              <a:solidFill>
                <a:schemeClr val="bg1"/>
              </a:solidFill>
              <a:latin typeface="Trebuchet MS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755650"/>
          </a:xfrm>
        </p:spPr>
        <p:txBody>
          <a:bodyPr/>
          <a:lstStyle/>
          <a:p>
            <a:r>
              <a:rPr lang="es-MX" b="1" dirty="0" smtClean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PARN </a:t>
            </a:r>
            <a:r>
              <a:rPr lang="es-MX" dirty="0" smtClean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(Ajuares)</a:t>
            </a:r>
            <a:br>
              <a:rPr lang="es-MX" dirty="0" smtClean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</a:br>
            <a:r>
              <a:rPr lang="es-MX" sz="1600" b="1" dirty="0" smtClean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ea typeface="ヒラギノ角ゴ Pro W3"/>
                <a:cs typeface="Verdana" pitchFamily="34" charset="0"/>
              </a:rPr>
              <a:t>Programa de Apoyo al Recién Nacido </a:t>
            </a:r>
            <a:endParaRPr lang="es-ES" sz="1600" b="1" dirty="0" smtClean="0">
              <a:solidFill>
                <a:schemeClr val="bg1">
                  <a:lumMod val="65000"/>
                </a:schemeClr>
              </a:solidFill>
              <a:latin typeface="Trebuchet MS" pitchFamily="34" charset="0"/>
              <a:ea typeface="ヒラギノ角ゴ Pro W3"/>
              <a:cs typeface="Verdana" pitchFamily="34" charset="0"/>
            </a:endParaRPr>
          </a:p>
        </p:txBody>
      </p:sp>
      <p:pic>
        <p:nvPicPr>
          <p:cNvPr id="25" name="24 Imagen" descr="abuela y mam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4120" y="962026"/>
            <a:ext cx="6699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36 Rectángulo"/>
          <p:cNvSpPr/>
          <p:nvPr/>
        </p:nvSpPr>
        <p:spPr>
          <a:xfrm>
            <a:off x="2213531" y="1922463"/>
            <a:ext cx="1581150" cy="4841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C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Alta hospitalaria de la madre</a:t>
            </a:r>
          </a:p>
        </p:txBody>
      </p:sp>
      <p:sp>
        <p:nvSpPr>
          <p:cNvPr id="42" name="41 Flecha abajo"/>
          <p:cNvSpPr/>
          <p:nvPr/>
        </p:nvSpPr>
        <p:spPr>
          <a:xfrm>
            <a:off x="5116733" y="1704835"/>
            <a:ext cx="788556" cy="284006"/>
          </a:xfrm>
          <a:prstGeom prst="downArrow">
            <a:avLst>
              <a:gd name="adj1" fmla="val 45364"/>
              <a:gd name="adj2" fmla="val 62676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43" name="Redondear rectángulo de esquina diagonal 6"/>
          <p:cNvSpPr/>
          <p:nvPr/>
        </p:nvSpPr>
        <p:spPr>
          <a:xfrm>
            <a:off x="3522722" y="2348880"/>
            <a:ext cx="3676627" cy="936104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Cuna Corral desarmable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Colchón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Frazada par cuna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Juego de Sábanas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Colcha tipo plumón.</a:t>
            </a:r>
          </a:p>
        </p:txBody>
      </p:sp>
      <p:sp>
        <p:nvSpPr>
          <p:cNvPr id="44" name="Redondear rectángulo de esquina diagonal 41"/>
          <p:cNvSpPr/>
          <p:nvPr/>
        </p:nvSpPr>
        <p:spPr>
          <a:xfrm>
            <a:off x="3491881" y="3373234"/>
            <a:ext cx="3707470" cy="2327641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Cojín de lactancia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 err="1">
                <a:solidFill>
                  <a:schemeClr val="bg1"/>
                </a:solidFill>
                <a:latin typeface="Trebuchet MS"/>
                <a:cs typeface="Trebuchet MS"/>
              </a:rPr>
              <a:t>Portabebé</a:t>
            </a: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 tipo </a:t>
            </a:r>
            <a:r>
              <a:rPr lang="es-ES" sz="1000" dirty="0" err="1">
                <a:solidFill>
                  <a:schemeClr val="bg1"/>
                </a:solidFill>
                <a:latin typeface="Trebuchet MS"/>
                <a:cs typeface="Trebuchet MS"/>
              </a:rPr>
              <a:t>Mei-Tai</a:t>
            </a:r>
            <a:endParaRPr lang="es-ES" sz="1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Guías de uso del cojín y del </a:t>
            </a:r>
            <a:r>
              <a:rPr lang="es-ES" sz="1000" dirty="0" err="1">
                <a:solidFill>
                  <a:schemeClr val="bg1"/>
                </a:solidFill>
                <a:latin typeface="Trebuchet MS"/>
                <a:cs typeface="Trebuchet MS"/>
              </a:rPr>
              <a:t>portabebé</a:t>
            </a:r>
            <a:endParaRPr lang="es-ES" sz="1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Cartilla educativa (renovada)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Tres pañales de algodón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Una toalla de baño (nuevo diseño)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Bolso de transporte para artículos de bebé</a:t>
            </a: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Vestuario con diseño talla 3 a 6: </a:t>
            </a:r>
          </a:p>
          <a:p>
            <a:pPr marL="628650" lvl="1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1 Pilucho </a:t>
            </a:r>
            <a:r>
              <a:rPr lang="es-ES" sz="1000" dirty="0" err="1">
                <a:solidFill>
                  <a:schemeClr val="bg1"/>
                </a:solidFill>
                <a:latin typeface="Trebuchet MS"/>
                <a:cs typeface="Trebuchet MS"/>
              </a:rPr>
              <a:t>body</a:t>
            </a:r>
            <a:endParaRPr lang="es-ES" sz="1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628650" lvl="1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1 Panty pantalón</a:t>
            </a:r>
          </a:p>
          <a:p>
            <a:pPr marL="628650" lvl="1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1 Camiseta manga larga</a:t>
            </a:r>
          </a:p>
          <a:p>
            <a:pPr marL="628650" lvl="1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1 entero tipo osito manga larga con pie</a:t>
            </a:r>
          </a:p>
          <a:p>
            <a:pPr marL="628650" lvl="1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1 Gorro modelador</a:t>
            </a:r>
          </a:p>
          <a:p>
            <a:pPr marL="628650" lvl="1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1 par de calcetines</a:t>
            </a:r>
          </a:p>
        </p:txBody>
      </p:sp>
      <p:sp>
        <p:nvSpPr>
          <p:cNvPr id="45" name="Redondear rectángulo de esquina diagonal 43"/>
          <p:cNvSpPr/>
          <p:nvPr/>
        </p:nvSpPr>
        <p:spPr>
          <a:xfrm>
            <a:off x="3491531" y="5805264"/>
            <a:ext cx="3710746" cy="936104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Jabón líquido </a:t>
            </a:r>
            <a:r>
              <a:rPr lang="es-ES" sz="10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hipoalergénico</a:t>
            </a:r>
            <a:r>
              <a:rPr lang="es-ES" sz="1000" dirty="0" smtClean="0">
                <a:solidFill>
                  <a:schemeClr val="bg1"/>
                </a:solidFill>
                <a:latin typeface="Trebuchet MS"/>
                <a:cs typeface="Trebuchet MS"/>
              </a:rPr>
              <a:t>.</a:t>
            </a:r>
            <a:endParaRPr lang="es-ES" sz="1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71450" indent="-171450">
              <a:buFont typeface="Arial"/>
              <a:buChar char="•"/>
            </a:pPr>
            <a:r>
              <a:rPr lang="es-ES" sz="1000" dirty="0" err="1">
                <a:solidFill>
                  <a:schemeClr val="bg1"/>
                </a:solidFill>
                <a:latin typeface="Trebuchet MS"/>
                <a:cs typeface="Trebuchet MS"/>
              </a:rPr>
              <a:t>Mudador</a:t>
            </a: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s-ES" sz="1000" dirty="0" smtClean="0">
                <a:solidFill>
                  <a:schemeClr val="bg1"/>
                </a:solidFill>
                <a:latin typeface="Trebuchet MS"/>
                <a:cs typeface="Trebuchet MS"/>
              </a:rPr>
              <a:t>plástico.</a:t>
            </a:r>
            <a:endParaRPr lang="es-ES" sz="1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Crema regeneradora para </a:t>
            </a:r>
            <a:r>
              <a:rPr lang="es-ES" sz="1000" dirty="0" smtClean="0">
                <a:solidFill>
                  <a:schemeClr val="bg1"/>
                </a:solidFill>
                <a:latin typeface="Trebuchet MS"/>
                <a:cs typeface="Trebuchet MS"/>
              </a:rPr>
              <a:t>coceduras.</a:t>
            </a:r>
            <a:endParaRPr lang="es-ES" sz="1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Aceite </a:t>
            </a:r>
            <a:r>
              <a:rPr lang="es-ES" sz="1000" dirty="0" smtClean="0">
                <a:solidFill>
                  <a:schemeClr val="bg1"/>
                </a:solidFill>
                <a:latin typeface="Trebuchet MS"/>
                <a:cs typeface="Trebuchet MS"/>
              </a:rPr>
              <a:t>masajes.</a:t>
            </a:r>
            <a:endParaRPr lang="es-ES" sz="10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71450" indent="-171450"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Trebuchet MS"/>
                <a:cs typeface="Trebuchet MS"/>
              </a:rPr>
              <a:t>Alfombra armable para juegos de goma </a:t>
            </a:r>
            <a:r>
              <a:rPr lang="es-ES" sz="10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eva</a:t>
            </a:r>
            <a:r>
              <a:rPr lang="es-ES" sz="1000" dirty="0" smtClean="0">
                <a:solidFill>
                  <a:schemeClr val="bg1"/>
                </a:solidFill>
                <a:latin typeface="Trebuchet MS"/>
                <a:cs typeface="Trebuchet MS"/>
              </a:rPr>
              <a:t>.</a:t>
            </a:r>
            <a:endParaRPr lang="es-ES" sz="1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6" name="Título 13"/>
          <p:cNvSpPr txBox="1">
            <a:spLocks/>
          </p:cNvSpPr>
          <p:nvPr/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6CB7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 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6CB7"/>
              </a:solidFill>
              <a:effectLst/>
              <a:uLnTx/>
              <a:uFillTx/>
              <a:latin typeface="Verdana"/>
              <a:ea typeface="ヒラギノ角ゴ Pro W3" charset="-128"/>
              <a:cs typeface="Verdana"/>
            </a:endParaRPr>
          </a:p>
        </p:txBody>
      </p:sp>
      <p:sp>
        <p:nvSpPr>
          <p:cNvPr id="47" name="CuadroTexto 16"/>
          <p:cNvSpPr txBox="1"/>
          <p:nvPr/>
        </p:nvSpPr>
        <p:spPr>
          <a:xfrm>
            <a:off x="4134773" y="35540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8" name="Pentágono 46"/>
          <p:cNvSpPr/>
          <p:nvPr/>
        </p:nvSpPr>
        <p:spPr>
          <a:xfrm>
            <a:off x="1400870" y="2619306"/>
            <a:ext cx="1595874" cy="448889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Paquete de una Cuna Corral</a:t>
            </a:r>
          </a:p>
        </p:txBody>
      </p:sp>
      <p:sp>
        <p:nvSpPr>
          <p:cNvPr id="49" name="Pentágono 47"/>
          <p:cNvSpPr/>
          <p:nvPr/>
        </p:nvSpPr>
        <p:spPr>
          <a:xfrm>
            <a:off x="1400870" y="4077072"/>
            <a:ext cx="1595874" cy="459983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Paquete de Apego y </a:t>
            </a:r>
            <a:r>
              <a:rPr lang="es-ES" sz="1200" dirty="0" smtClean="0"/>
              <a:t>Vestuario</a:t>
            </a:r>
            <a:endParaRPr lang="es-ES" sz="1200" dirty="0"/>
          </a:p>
        </p:txBody>
      </p:sp>
      <p:sp>
        <p:nvSpPr>
          <p:cNvPr id="50" name="Pentágono 48"/>
          <p:cNvSpPr/>
          <p:nvPr/>
        </p:nvSpPr>
        <p:spPr>
          <a:xfrm>
            <a:off x="1400870" y="5928131"/>
            <a:ext cx="1595874" cy="664148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Paquete de </a:t>
            </a:r>
            <a:r>
              <a:rPr lang="es-ES" sz="1200" dirty="0" smtClean="0"/>
              <a:t>Cuidados Básicos </a:t>
            </a:r>
            <a:r>
              <a:rPr lang="es-ES" sz="1200" dirty="0"/>
              <a:t>y Estimulación</a:t>
            </a:r>
          </a:p>
        </p:txBody>
      </p:sp>
      <p:pic>
        <p:nvPicPr>
          <p:cNvPr id="51" name="Imagen 24" descr="A-2 alfombra con ni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6" y="5360857"/>
            <a:ext cx="1872208" cy="1232453"/>
          </a:xfrm>
          <a:prstGeom prst="rect">
            <a:avLst/>
          </a:prstGeom>
        </p:spPr>
      </p:pic>
      <p:sp>
        <p:nvSpPr>
          <p:cNvPr id="52" name="Redondear rectángulo de esquina diagonal 50"/>
          <p:cNvSpPr/>
          <p:nvPr/>
        </p:nvSpPr>
        <p:spPr>
          <a:xfrm>
            <a:off x="3923930" y="1271726"/>
            <a:ext cx="3168352" cy="387074"/>
          </a:xfrm>
          <a:prstGeom prst="round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CL" sz="1600" b="1" dirty="0">
                <a:solidFill>
                  <a:schemeClr val="bg1"/>
                </a:solidFill>
                <a:latin typeface="Trebuchet MS"/>
                <a:cs typeface="Trebuchet MS"/>
              </a:rPr>
              <a:t>Entrega Set de Implementos</a:t>
            </a:r>
          </a:p>
        </p:txBody>
      </p:sp>
      <p:pic>
        <p:nvPicPr>
          <p:cNvPr id="53" name="Imagen 52" descr="D- 9 mei tai mama fren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8292" y="3284984"/>
            <a:ext cx="1356015" cy="2788724"/>
          </a:xfrm>
          <a:prstGeom prst="rect">
            <a:avLst/>
          </a:prstGeom>
        </p:spPr>
      </p:pic>
      <p:pic>
        <p:nvPicPr>
          <p:cNvPr id="54" name="Imagen 54" descr="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14" y="1761569"/>
            <a:ext cx="1620662" cy="1620662"/>
          </a:xfrm>
          <a:prstGeom prst="rect">
            <a:avLst/>
          </a:prstGeom>
        </p:spPr>
      </p:pic>
      <p:pic>
        <p:nvPicPr>
          <p:cNvPr id="55" name="Imagen 56" descr="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82231"/>
            <a:ext cx="1180108" cy="1728192"/>
          </a:xfrm>
          <a:prstGeom prst="rect">
            <a:avLst/>
          </a:prstGeom>
        </p:spPr>
      </p:pic>
      <p:sp>
        <p:nvSpPr>
          <p:cNvPr id="56" name="Redondear rectángulo de esquina del mismo lado 57"/>
          <p:cNvSpPr/>
          <p:nvPr/>
        </p:nvSpPr>
        <p:spPr>
          <a:xfrm>
            <a:off x="157235" y="1158802"/>
            <a:ext cx="2056296" cy="637400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050" b="1" dirty="0">
                <a:solidFill>
                  <a:srgbClr val="FFFFFF"/>
                </a:solidFill>
                <a:latin typeface="Trebuchet MS"/>
                <a:ea typeface="ＭＳ Ｐゴシック" pitchFamily="112" charset="-128"/>
                <a:cs typeface="Trebuchet MS"/>
              </a:rPr>
              <a:t>Talleres</a:t>
            </a:r>
            <a:r>
              <a:rPr lang="es-CL" sz="1050" dirty="0">
                <a:solidFill>
                  <a:srgbClr val="FFFFFF"/>
                </a:solidFill>
                <a:latin typeface="Trebuchet MS"/>
                <a:ea typeface="ＭＳ Ｐゴシック" pitchFamily="112" charset="-128"/>
                <a:cs typeface="Trebuchet MS"/>
              </a:rPr>
              <a:t>: 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050" dirty="0">
                <a:solidFill>
                  <a:srgbClr val="FFFFFF"/>
                </a:solidFill>
                <a:latin typeface="Trebuchet MS"/>
                <a:ea typeface="ＭＳ Ｐゴシック" pitchFamily="112" charset="-128"/>
                <a:cs typeface="Trebuchet MS"/>
              </a:rPr>
              <a:t>Educación sobre el PARN a la madre, padre y la familia</a:t>
            </a:r>
          </a:p>
        </p:txBody>
      </p:sp>
      <p:sp>
        <p:nvSpPr>
          <p:cNvPr id="57" name="25 Flecha abajo"/>
          <p:cNvSpPr/>
          <p:nvPr/>
        </p:nvSpPr>
        <p:spPr>
          <a:xfrm rot="16200000">
            <a:off x="3458484" y="1337569"/>
            <a:ext cx="418620" cy="351828"/>
          </a:xfrm>
          <a:prstGeom prst="downArrow">
            <a:avLst>
              <a:gd name="adj1" fmla="val 45364"/>
              <a:gd name="adj2" fmla="val 62676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58" name="25 Flecha abajo"/>
          <p:cNvSpPr/>
          <p:nvPr/>
        </p:nvSpPr>
        <p:spPr>
          <a:xfrm rot="16200000">
            <a:off x="2182314" y="1337569"/>
            <a:ext cx="418620" cy="351828"/>
          </a:xfrm>
          <a:prstGeom prst="downArrow">
            <a:avLst>
              <a:gd name="adj1" fmla="val 45364"/>
              <a:gd name="adj2" fmla="val 6267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 animBg="1"/>
      <p:bldP spid="57" grpId="0" animBg="1"/>
      <p:bldP spid="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68611" name="2 CuadroTexto"/>
          <p:cNvSpPr txBox="1">
            <a:spLocks noChangeArrowheads="1"/>
          </p:cNvSpPr>
          <p:nvPr/>
        </p:nvSpPr>
        <p:spPr bwMode="auto">
          <a:xfrm>
            <a:off x="0" y="61436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FF"/>
                </a:solidFill>
                <a:latin typeface="Trebuchet MS" pitchFamily="34" charset="0"/>
              </a:rPr>
              <a:t>Prestaciones Diferenciadas</a:t>
            </a:r>
            <a:endParaRPr lang="es-E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7" name="6 Imagen" descr="nina gorro lana baja.jpg"/>
          <p:cNvPicPr>
            <a:picLocks noChangeAspect="1"/>
          </p:cNvPicPr>
          <p:nvPr/>
        </p:nvPicPr>
        <p:blipFill>
          <a:blip r:embed="rId2"/>
          <a:srcRect l="15314" r="7607"/>
          <a:stretch>
            <a:fillRect/>
          </a:stretch>
        </p:blipFill>
        <p:spPr>
          <a:xfrm>
            <a:off x="1907704" y="1122731"/>
            <a:ext cx="5328592" cy="4612538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banner para pp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734"/>
            <a:ext cx="6824477" cy="524257"/>
          </a:xfrm>
          <a:prstGeom prst="rect">
            <a:avLst/>
          </a:prstGeom>
        </p:spPr>
      </p:pic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468313" y="446088"/>
            <a:ext cx="4032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rgbClr val="F2F2F2"/>
                </a:solidFill>
                <a:latin typeface="Trebuchet MS" pitchFamily="34" charset="0"/>
              </a:rPr>
              <a:t>Acerca del Rezago</a:t>
            </a:r>
          </a:p>
        </p:txBody>
      </p:sp>
      <p:sp>
        <p:nvSpPr>
          <p:cNvPr id="69636" name="Rectangle 14"/>
          <p:cNvSpPr>
            <a:spLocks noChangeArrowheads="1"/>
          </p:cNvSpPr>
          <p:nvPr/>
        </p:nvSpPr>
        <p:spPr bwMode="auto">
          <a:xfrm>
            <a:off x="468313" y="1906406"/>
            <a:ext cx="7272039" cy="333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	Rezago: Cuando el proceso de desarrollo de un niño o niña, no corresponde al patrón básico que define lo esperable para su edad. </a:t>
            </a:r>
          </a:p>
          <a:p>
            <a:pPr marL="342900" indent="-342900">
              <a:lnSpc>
                <a:spcPct val="90000"/>
              </a:lnSpc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tx1"/>
              </a:buClr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	Aproximadamente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el 30% de los niños y niñas, presentan rezagos o retrasos en su desarrollo antes de los 4 años.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Times New Roman" pitchFamily="18" charset="0"/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tx1"/>
              </a:buClr>
            </a:pP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	La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cifra se eleva a cerca del 45% cuando se trata de niños y niñas de sectores más vulnerables.</a:t>
            </a:r>
          </a:p>
          <a:p>
            <a:pPr marL="342900" indent="-342900">
              <a:lnSpc>
                <a:spcPct val="90000"/>
              </a:lnSpc>
              <a:buClr>
                <a:schemeClr val="tx1"/>
              </a:buClr>
              <a:buFont typeface="Times New Roman" pitchFamily="18" charset="0"/>
              <a:buNone/>
            </a:pPr>
            <a:endParaRPr lang="es-CL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tx1"/>
              </a:buClr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	La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evidencia científica indica que la detección y atención oportuna permiten recuperar en corto tiempo el nivel de desarrollo adecuado a cada edad.</a:t>
            </a:r>
          </a:p>
        </p:txBody>
      </p:sp>
      <p:pic>
        <p:nvPicPr>
          <p:cNvPr id="6" name="5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1" y="2060848"/>
            <a:ext cx="143247" cy="111414"/>
          </a:xfrm>
          <a:prstGeom prst="rect">
            <a:avLst/>
          </a:prstGeom>
        </p:spPr>
      </p:pic>
      <p:pic>
        <p:nvPicPr>
          <p:cNvPr id="7" name="6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1" y="3029554"/>
            <a:ext cx="143247" cy="111414"/>
          </a:xfrm>
          <a:prstGeom prst="rect">
            <a:avLst/>
          </a:prstGeom>
        </p:spPr>
      </p:pic>
      <p:pic>
        <p:nvPicPr>
          <p:cNvPr id="8" name="7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1" y="3749634"/>
            <a:ext cx="143247" cy="111414"/>
          </a:xfrm>
          <a:prstGeom prst="rect">
            <a:avLst/>
          </a:prstGeom>
        </p:spPr>
      </p:pic>
      <p:pic>
        <p:nvPicPr>
          <p:cNvPr id="9" name="8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1" y="4509120"/>
            <a:ext cx="143247" cy="111414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SA40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0"/>
            <a:ext cx="4643437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21050"/>
            <a:ext cx="4716463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 descr="Chañar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82975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5 CuadroTexto"/>
          <p:cNvSpPr txBox="1">
            <a:spLocks noChangeArrowheads="1"/>
          </p:cNvSpPr>
          <p:nvPr/>
        </p:nvSpPr>
        <p:spPr bwMode="auto">
          <a:xfrm>
            <a:off x="7343775" y="188913"/>
            <a:ext cx="1800225" cy="366713"/>
          </a:xfrm>
          <a:prstGeom prst="rect">
            <a:avLst/>
          </a:prstGeom>
          <a:solidFill>
            <a:schemeClr val="accent1">
              <a:lumMod val="50000"/>
              <a:alpha val="7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Trebuchet MS" pitchFamily="34" charset="0"/>
              </a:rPr>
              <a:t>Independencia</a:t>
            </a:r>
            <a:endParaRPr lang="es-ES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1688" name="5 CuadroTexto"/>
          <p:cNvSpPr txBox="1">
            <a:spLocks noChangeArrowheads="1"/>
          </p:cNvSpPr>
          <p:nvPr/>
        </p:nvSpPr>
        <p:spPr bwMode="auto">
          <a:xfrm>
            <a:off x="7920037" y="3789363"/>
            <a:ext cx="1223963" cy="366712"/>
          </a:xfrm>
          <a:prstGeom prst="rect">
            <a:avLst/>
          </a:prstGeom>
          <a:solidFill>
            <a:schemeClr val="accent1">
              <a:lumMod val="50000"/>
              <a:alpha val="7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 dirty="0" err="1">
                <a:solidFill>
                  <a:schemeClr val="bg1"/>
                </a:solidFill>
                <a:latin typeface="Trebuchet MS" pitchFamily="34" charset="0"/>
              </a:rPr>
              <a:t>Chañaral</a:t>
            </a:r>
            <a:endParaRPr lang="es-ES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1689" name="5 CuadroTexto"/>
          <p:cNvSpPr txBox="1">
            <a:spLocks noChangeArrowheads="1"/>
          </p:cNvSpPr>
          <p:nvPr/>
        </p:nvSpPr>
        <p:spPr bwMode="auto">
          <a:xfrm>
            <a:off x="-1588" y="5942012"/>
            <a:ext cx="1152525" cy="366713"/>
          </a:xfrm>
          <a:prstGeom prst="rect">
            <a:avLst/>
          </a:prstGeom>
          <a:solidFill>
            <a:schemeClr val="accent1">
              <a:lumMod val="50000"/>
              <a:alpha val="7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MX" b="1" dirty="0">
                <a:solidFill>
                  <a:schemeClr val="bg1"/>
                </a:solidFill>
                <a:latin typeface="Trebuchet MS" pitchFamily="34" charset="0"/>
              </a:rPr>
              <a:t>Chillán</a:t>
            </a:r>
            <a:endParaRPr lang="es-ES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" name="Picture 625" descr="DSC0174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643438" cy="3321050"/>
          </a:xfrm>
          <a:prstGeom prst="rect">
            <a:avLst/>
          </a:prstGeom>
          <a:noFill/>
        </p:spPr>
      </p:pic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3490913" y="2897976"/>
            <a:ext cx="1152525" cy="369332"/>
          </a:xfrm>
          <a:prstGeom prst="rect">
            <a:avLst/>
          </a:prstGeom>
          <a:solidFill>
            <a:schemeClr val="accent1">
              <a:lumMod val="50000"/>
              <a:alpha val="7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MX" b="1" dirty="0" smtClean="0">
                <a:solidFill>
                  <a:schemeClr val="bg1"/>
                </a:solidFill>
                <a:latin typeface="Trebuchet MS" pitchFamily="34" charset="0"/>
              </a:rPr>
              <a:t>Lolol</a:t>
            </a:r>
            <a:endParaRPr lang="es-ES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5 CuadroTexto"/>
          <p:cNvSpPr txBox="1">
            <a:spLocks noChangeArrowheads="1"/>
          </p:cNvSpPr>
          <p:nvPr/>
        </p:nvSpPr>
        <p:spPr bwMode="auto">
          <a:xfrm>
            <a:off x="2052637" y="3062288"/>
            <a:ext cx="2519363" cy="366712"/>
          </a:xfrm>
          <a:prstGeom prst="rect">
            <a:avLst/>
          </a:prstGeom>
          <a:solidFill>
            <a:schemeClr val="accent1">
              <a:lumMod val="50000"/>
              <a:alpha val="7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MX" b="1" dirty="0" err="1">
                <a:latin typeface="Trebuchet MS" pitchFamily="34" charset="0"/>
              </a:rPr>
              <a:t>Ludobus</a:t>
            </a:r>
            <a:r>
              <a:rPr lang="es-MX" b="1" dirty="0">
                <a:latin typeface="Trebuchet MS" pitchFamily="34" charset="0"/>
              </a:rPr>
              <a:t> - La Florida</a:t>
            </a:r>
            <a:endParaRPr lang="es-ES" b="1" dirty="0">
              <a:latin typeface="Trebuchet MS" pitchFamily="34" charset="0"/>
            </a:endParaRPr>
          </a:p>
        </p:txBody>
      </p:sp>
      <p:sp>
        <p:nvSpPr>
          <p:cNvPr id="72711" name="5 CuadroTexto"/>
          <p:cNvSpPr txBox="1">
            <a:spLocks noChangeArrowheads="1"/>
          </p:cNvSpPr>
          <p:nvPr/>
        </p:nvSpPr>
        <p:spPr bwMode="auto">
          <a:xfrm>
            <a:off x="2052637" y="5786454"/>
            <a:ext cx="2519363" cy="366712"/>
          </a:xfrm>
          <a:prstGeom prst="rect">
            <a:avLst/>
          </a:prstGeom>
          <a:solidFill>
            <a:schemeClr val="accent1">
              <a:lumMod val="50000"/>
              <a:alpha val="7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b="1" dirty="0" err="1">
                <a:solidFill>
                  <a:schemeClr val="bg1"/>
                </a:solidFill>
              </a:rPr>
              <a:t>Ludobus</a:t>
            </a:r>
            <a:r>
              <a:rPr lang="es-MX" b="1" dirty="0">
                <a:solidFill>
                  <a:schemeClr val="bg1"/>
                </a:solidFill>
              </a:rPr>
              <a:t>  - </a:t>
            </a:r>
            <a:r>
              <a:rPr lang="es-MX" b="1" dirty="0">
                <a:solidFill>
                  <a:schemeClr val="bg1"/>
                </a:solidFill>
                <a:latin typeface="Trebuchet MS" pitchFamily="34" charset="0"/>
              </a:rPr>
              <a:t>Rancagua</a:t>
            </a:r>
            <a:endParaRPr lang="es-ES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" name="6 Imagen" descr="Hospital 2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2428860" y="3062288"/>
            <a:ext cx="2143140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/>
              <a:t>Coyhaique</a:t>
            </a:r>
            <a:r>
              <a:rPr lang="es-CL" dirty="0" smtClean="0"/>
              <a:t>-Aysén</a:t>
            </a:r>
            <a:endParaRPr lang="es-CL" dirty="0"/>
          </a:p>
        </p:txBody>
      </p:sp>
      <p:pic>
        <p:nvPicPr>
          <p:cNvPr id="11" name="5 Imagen" descr="PEÑAL 5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1"/>
            <a:ext cx="457200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786050" y="6491288"/>
            <a:ext cx="1785950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Peñalolén</a:t>
            </a:r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13" name="3 Imagen" descr="Foto-0432.jpg"/>
          <p:cNvPicPr>
            <a:picLocks noChangeAspect="1"/>
          </p:cNvPicPr>
          <p:nvPr/>
        </p:nvPicPr>
        <p:blipFill>
          <a:blip r:embed="rId4"/>
          <a:srcRect t="28799" b="13605"/>
          <a:stretch>
            <a:fillRect/>
          </a:stretch>
        </p:blipFill>
        <p:spPr bwMode="auto">
          <a:xfrm>
            <a:off x="4572000" y="3429001"/>
            <a:ext cx="457200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7 Imagen" descr="Foto-030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"/>
            <a:ext cx="4572000" cy="343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6858016" y="3429000"/>
            <a:ext cx="228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bg1"/>
                </a:solidFill>
              </a:rPr>
              <a:t>Ludobus</a:t>
            </a:r>
            <a:r>
              <a:rPr lang="es-CL" dirty="0" smtClean="0">
                <a:solidFill>
                  <a:schemeClr val="bg1"/>
                </a:solidFill>
              </a:rPr>
              <a:t>-La Florida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56463" y="0"/>
            <a:ext cx="708025" cy="814388"/>
            <a:chOff x="14568" y="1080"/>
            <a:chExt cx="1114" cy="12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578" y="1090"/>
              <a:ext cx="490" cy="1262"/>
              <a:chOff x="14578" y="1090"/>
              <a:chExt cx="490" cy="1262"/>
            </a:xfrm>
          </p:grpSpPr>
          <p:sp>
            <p:nvSpPr>
              <p:cNvPr id="24" name="Freeform 4"/>
              <p:cNvSpPr>
                <a:spLocks/>
              </p:cNvSpPr>
              <p:nvPr/>
            </p:nvSpPr>
            <p:spPr bwMode="auto">
              <a:xfrm>
                <a:off x="14578" y="1090"/>
                <a:ext cx="490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490" h="126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067" y="1090"/>
              <a:ext cx="605" cy="1262"/>
              <a:chOff x="15067" y="1090"/>
              <a:chExt cx="605" cy="1262"/>
            </a:xfrm>
          </p:grpSpPr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15067" y="1090"/>
                <a:ext cx="605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605" h="126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256463" y="6418263"/>
            <a:ext cx="708025" cy="439737"/>
            <a:chOff x="14568" y="10468"/>
            <a:chExt cx="1114" cy="692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578" y="10478"/>
              <a:ext cx="490" cy="672"/>
              <a:chOff x="14578" y="10478"/>
              <a:chExt cx="490" cy="672"/>
            </a:xfrm>
          </p:grpSpPr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14578" y="10478"/>
                <a:ext cx="490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490" h="67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5067" y="10478"/>
              <a:ext cx="605" cy="672"/>
              <a:chOff x="15067" y="10478"/>
              <a:chExt cx="605" cy="672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15067" y="10478"/>
                <a:ext cx="605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605" h="67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898989"/>
                </a:solidFill>
                <a:effectLst/>
                <a:latin typeface="Calibri" pitchFamily="34" charset="0"/>
                <a:ea typeface="Verdana" pitchFamily="34" charset="0"/>
                <a:cs typeface="Verdana" pitchFamily="34" charset="0"/>
              </a:rPr>
              <a:t>Gobierno de Chile | Ministerio de Desarrollo Social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15 Tabla"/>
          <p:cNvGraphicFramePr>
            <a:graphicFrameLocks noGrp="1"/>
          </p:cNvGraphicFramePr>
          <p:nvPr/>
        </p:nvGraphicFramePr>
        <p:xfrm>
          <a:off x="1091698" y="1285860"/>
          <a:ext cx="6960605" cy="3466234"/>
        </p:xfrm>
        <a:graphic>
          <a:graphicData uri="http://schemas.openxmlformats.org/drawingml/2006/table">
            <a:tbl>
              <a:tblPr/>
              <a:tblGrid>
                <a:gridCol w="1968134"/>
                <a:gridCol w="3600400"/>
                <a:gridCol w="1392071"/>
              </a:tblGrid>
              <a:tr h="473420">
                <a:tc>
                  <a:txBody>
                    <a:bodyPr/>
                    <a:lstStyle/>
                    <a:p>
                      <a:pPr marL="723900" marR="7175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spc="-50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</a:t>
                      </a:r>
                      <a:r>
                        <a:rPr lang="en-US" sz="1400" b="1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dad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  <a:tc>
                  <a:txBody>
                    <a:bodyPr/>
                    <a:lstStyle/>
                    <a:p>
                      <a:pPr marL="87630" marR="84455" algn="ctr">
                        <a:lnSpc>
                          <a:spcPct val="10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0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</a:t>
                      </a:r>
                      <a:r>
                        <a:rPr lang="en-US" sz="1400" b="1" spc="-15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</a:t>
                      </a:r>
                      <a:r>
                        <a:rPr lang="en-US" sz="1400" b="1" spc="-10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onas</a:t>
                      </a:r>
                      <a:r>
                        <a:rPr lang="en-US" sz="1400" b="1" spc="-70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en </a:t>
                      </a:r>
                      <a:r>
                        <a:rPr lang="en-US" sz="1400" b="1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pob</a:t>
                      </a:r>
                      <a:r>
                        <a:rPr lang="en-US" sz="1400" b="1" spc="-30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</a:t>
                      </a:r>
                      <a:r>
                        <a:rPr lang="en-US" sz="1400" b="1" spc="-20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</a:t>
                      </a:r>
                      <a:r>
                        <a:rPr lang="en-US" sz="1400" b="1" spc="-30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</a:t>
                      </a:r>
                      <a:r>
                        <a:rPr lang="en-US" sz="1400" b="1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s-CL" sz="1400" b="0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(mile</a:t>
                      </a:r>
                      <a:r>
                        <a:rPr lang="en-US" sz="1400" b="1" spc="10" dirty="0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  <a:tc>
                  <a:txBody>
                    <a:bodyPr/>
                    <a:lstStyle/>
                    <a:p>
                      <a:pPr marL="300990" marR="215265" indent="222250" algn="ctr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  <a:r>
                        <a:rPr lang="en-US" sz="1400" b="1" spc="-25" dirty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de</a:t>
                      </a:r>
                      <a:r>
                        <a:rPr lang="en-US" sz="1400" b="1" baseline="0" dirty="0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pob</a:t>
                      </a:r>
                      <a:r>
                        <a:rPr lang="en-US" sz="1400" b="1" spc="-30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</a:t>
                      </a:r>
                      <a:r>
                        <a:rPr lang="en-US" sz="1400" b="1" spc="-20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</a:t>
                      </a:r>
                      <a:r>
                        <a:rPr lang="en-US" sz="1400" b="1" spc="-30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</a:t>
                      </a:r>
                      <a:r>
                        <a:rPr lang="en-US" sz="1400" b="1" dirty="0" err="1" smtClean="0">
                          <a:solidFill>
                            <a:srgbClr val="FFFFFF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</a:tr>
              <a:tr h="535287">
                <a:tc>
                  <a:txBody>
                    <a:bodyPr/>
                    <a:lstStyle/>
                    <a:p>
                      <a:pPr marL="52070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</a:t>
                      </a:r>
                      <a:r>
                        <a:rPr lang="en-US" sz="1400" spc="-10" dirty="0" smtClean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spc="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r>
                        <a:rPr lang="en-US" sz="1400" spc="2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spc="5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ños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97305" marR="129286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236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285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24,0%</a:t>
                      </a:r>
                      <a:endParaRPr lang="es-CL" sz="140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30">
                <a:tc>
                  <a:txBody>
                    <a:bodyPr/>
                    <a:lstStyle/>
                    <a:p>
                      <a:pPr marL="52070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r>
                        <a:rPr lang="en-US" sz="1400" spc="-1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spc="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  <a:r>
                        <a:rPr lang="en-US" sz="1400" spc="2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spc="5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ños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97305" marR="129286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103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285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23,6%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30">
                <a:tc>
                  <a:txBody>
                    <a:bodyPr/>
                    <a:lstStyle/>
                    <a:p>
                      <a:pPr marL="450215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  <a:r>
                        <a:rPr lang="en-US" sz="1400" spc="-1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spc="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  <a:r>
                        <a:rPr lang="en-US" sz="1400" spc="2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spc="5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ños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97305" marR="129286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446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285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23,6%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30">
                <a:tc>
                  <a:txBody>
                    <a:bodyPr/>
                    <a:lstStyle/>
                    <a:p>
                      <a:pPr marL="37719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  <a:r>
                        <a:rPr lang="en-US" sz="1400" spc="-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spc="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  <a:r>
                        <a:rPr lang="en-US" sz="1400" spc="2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spc="10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ños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97305" marR="129286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225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285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20,1%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515">
                <a:tc>
                  <a:txBody>
                    <a:bodyPr/>
                    <a:lstStyle/>
                    <a:p>
                      <a:pPr marL="288925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18</a:t>
                      </a:r>
                      <a:r>
                        <a:rPr lang="en-US" sz="1400" spc="-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spc="10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</a:t>
                      </a:r>
                      <a:r>
                        <a:rPr lang="en-US" sz="1400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ños</a:t>
                      </a:r>
                      <a:r>
                        <a:rPr lang="en-US" sz="1400" spc="1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y</a:t>
                      </a:r>
                      <a:r>
                        <a:rPr lang="en-US" sz="1400" spc="2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más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90625" marR="118618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r>
                        <a:rPr lang="en-US" sz="1400" spc="-15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.</a:t>
                      </a: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437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285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11,5%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2">
                <a:tc>
                  <a:txBody>
                    <a:bodyPr/>
                    <a:lstStyle/>
                    <a:p>
                      <a:pPr marL="779145" marR="77343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195" dirty="0" smtClean="0">
                          <a:solidFill>
                            <a:srgbClr val="DB4144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Total</a:t>
                      </a: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87450" marR="1183005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DB4144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2.447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911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DB4144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14,4%</a:t>
                      </a:r>
                      <a:endParaRPr lang="es-CL" sz="14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18 Marcador de contenido"/>
          <p:cNvSpPr>
            <a:spLocks noGrp="1"/>
          </p:cNvSpPr>
          <p:nvPr>
            <p:ph idx="1"/>
          </p:nvPr>
        </p:nvSpPr>
        <p:spPr>
          <a:xfrm>
            <a:off x="457200" y="5156646"/>
            <a:ext cx="8229600" cy="648617"/>
          </a:xfrm>
        </p:spPr>
        <p:txBody>
          <a:bodyPr>
            <a:normAutofit lnSpcReduction="10000"/>
          </a:bodyPr>
          <a:lstStyle/>
          <a:p>
            <a:r>
              <a:rPr lang="es-CL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pobreza en niños menores de 3 años es un 67% mayor que la pobreza a nivel </a:t>
            </a:r>
            <a:r>
              <a:rPr lang="es-CL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nacional</a:t>
            </a:r>
            <a:endParaRPr lang="es-CL" sz="30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254002"/>
            <a:ext cx="6443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57200" y="287637"/>
            <a:ext cx="5114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dirty="0">
                <a:solidFill>
                  <a:srgbClr val="F2F2F2"/>
                </a:solidFill>
                <a:latin typeface="Trebuchet MS" pitchFamily="34" charset="0"/>
              </a:rPr>
              <a:t> </a:t>
            </a:r>
            <a:r>
              <a:rPr lang="es-ES" sz="2400" dirty="0" smtClean="0">
                <a:solidFill>
                  <a:srgbClr val="F2F2F2"/>
                </a:solidFill>
                <a:latin typeface="Trebuchet MS" pitchFamily="34" charset="0"/>
              </a:rPr>
              <a:t>Pobreza por edad</a:t>
            </a:r>
            <a:endParaRPr lang="es-ES" sz="2400" dirty="0">
              <a:solidFill>
                <a:srgbClr val="F2F2F2"/>
              </a:solidFill>
              <a:latin typeface="Trebuchet MS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3 Imagen" descr="ninÌƒa con cuna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4868863"/>
            <a:ext cx="13335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6" descr="famili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308475"/>
            <a:ext cx="62992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6 Imagen" descr="banner para pp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4025"/>
            <a:ext cx="3838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5 Rectángulo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es-CL"/>
          </a:p>
        </p:txBody>
      </p:sp>
      <p:sp>
        <p:nvSpPr>
          <p:cNvPr id="48134" name="1 CuadroTexto"/>
          <p:cNvSpPr txBox="1">
            <a:spLocks noChangeArrowheads="1"/>
          </p:cNvSpPr>
          <p:nvPr/>
        </p:nvSpPr>
        <p:spPr bwMode="auto">
          <a:xfrm>
            <a:off x="115888" y="447675"/>
            <a:ext cx="33766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chemeClr val="bg1"/>
                </a:solidFill>
                <a:latin typeface="Trebuchet MS" pitchFamily="34" charset="0"/>
              </a:rPr>
              <a:t>Programa Educativo </a:t>
            </a:r>
            <a:endParaRPr lang="es-ES" sz="2400" b="1">
              <a:solidFill>
                <a:srgbClr val="4D4D4D"/>
              </a:solidFill>
              <a:latin typeface="Trebuchet MS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79500" y="1196975"/>
            <a:ext cx="7596188" cy="2973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accent1"/>
              </a:buClr>
              <a:defRPr/>
            </a:pPr>
            <a:r>
              <a:rPr lang="es-ES" sz="1600" dirty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  <a:p>
            <a:pPr marL="342900" indent="-342900">
              <a:lnSpc>
                <a:spcPct val="90000"/>
              </a:lnSpc>
              <a:buClr>
                <a:schemeClr val="accent1"/>
              </a:buClr>
              <a:defRPr/>
            </a:pPr>
            <a:r>
              <a:rPr lang="es-ES" sz="1600" dirty="0">
                <a:solidFill>
                  <a:srgbClr val="595959"/>
                </a:solidFill>
                <a:latin typeface="Verdana" pitchFamily="34" charset="0"/>
              </a:rPr>
              <a:t>	El </a:t>
            </a:r>
            <a:r>
              <a:rPr lang="es-ES" sz="1600" b="1" dirty="0">
                <a:solidFill>
                  <a:schemeClr val="accent6"/>
                </a:solidFill>
                <a:latin typeface="Verdana" pitchFamily="34" charset="0"/>
              </a:rPr>
              <a:t>Programa Educativo </a:t>
            </a:r>
            <a:r>
              <a:rPr lang="es-ES" sz="1600" dirty="0">
                <a:solidFill>
                  <a:srgbClr val="595959"/>
                </a:solidFill>
                <a:latin typeface="Verdana" pitchFamily="34" charset="0"/>
              </a:rPr>
              <a:t>es la estrategia del Sistema Chile Crece Contigo que, mediante sensibilización, promoción, información y educación, busca generar un ambiente social favorable al cuidado y la estimulación de la primera infancia, </a:t>
            </a:r>
            <a:r>
              <a:rPr lang="es-CL" sz="1600" dirty="0">
                <a:solidFill>
                  <a:srgbClr val="595959"/>
                </a:solidFill>
                <a:latin typeface="Verdana" pitchFamily="34" charset="0"/>
              </a:rPr>
              <a:t>junto con la entrega de información actualizada de contenidos relacionados con el desarrollo infantil temprano, crianza y condiciones adecuadas para el óptimo desarrollo de niños y niñas.  </a:t>
            </a:r>
          </a:p>
          <a:p>
            <a:pPr marL="342900" indent="-342900">
              <a:lnSpc>
                <a:spcPct val="90000"/>
              </a:lnSpc>
              <a:buClr>
                <a:schemeClr val="accent1"/>
              </a:buClr>
              <a:defRPr/>
            </a:pPr>
            <a:endParaRPr lang="es-ES" sz="1600" dirty="0">
              <a:solidFill>
                <a:srgbClr val="595959"/>
              </a:solidFill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accent1"/>
              </a:buClr>
              <a:defRPr/>
            </a:pPr>
            <a:r>
              <a:rPr lang="es-ES" sz="1600" dirty="0">
                <a:solidFill>
                  <a:srgbClr val="595959"/>
                </a:solidFill>
                <a:latin typeface="Verdana" pitchFamily="34" charset="0"/>
              </a:rPr>
              <a:t>	Es un programa </a:t>
            </a:r>
            <a:r>
              <a:rPr lang="es-ES" sz="1600" b="1" dirty="0">
                <a:solidFill>
                  <a:srgbClr val="595959"/>
                </a:solidFill>
                <a:latin typeface="Verdana" pitchFamily="34" charset="0"/>
              </a:rPr>
              <a:t>Universal</a:t>
            </a:r>
            <a:r>
              <a:rPr lang="es-ES" sz="1600" dirty="0">
                <a:solidFill>
                  <a:srgbClr val="595959"/>
                </a:solidFill>
                <a:latin typeface="Verdana" pitchFamily="34" charset="0"/>
              </a:rPr>
              <a:t>, por lo tanto, está dirigido a todos los niños y niñas y sus familias.</a:t>
            </a:r>
          </a:p>
          <a:p>
            <a:pPr marL="342900" indent="-342900">
              <a:lnSpc>
                <a:spcPct val="90000"/>
              </a:lnSpc>
              <a:buClr>
                <a:schemeClr val="accent1"/>
              </a:buClr>
              <a:defRPr/>
            </a:pPr>
            <a:endParaRPr lang="es-ES" sz="1600" dirty="0">
              <a:solidFill>
                <a:srgbClr val="595959"/>
              </a:solidFill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buClr>
                <a:schemeClr val="accent1"/>
              </a:buClr>
              <a:defRPr/>
            </a:pPr>
            <a:r>
              <a:rPr lang="es-ES" sz="1600" dirty="0">
                <a:solidFill>
                  <a:srgbClr val="595959"/>
                </a:solidFill>
                <a:latin typeface="Verdana" pitchFamily="34" charset="0"/>
              </a:rPr>
              <a:t>	</a:t>
            </a:r>
          </a:p>
        </p:txBody>
      </p:sp>
      <p:pic>
        <p:nvPicPr>
          <p:cNvPr id="48136" name="8 Imagen" descr="tips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1343025"/>
            <a:ext cx="3587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10 Imagen" descr="tips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38" y="1622425"/>
            <a:ext cx="3587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11 Imagen" descr="tips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1150" y="619125"/>
            <a:ext cx="3587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6950" y="225425"/>
            <a:ext cx="603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4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7675"/>
            <a:ext cx="32035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5 Rectángulo"/>
          <p:cNvSpPr>
            <a:spLocks noChangeArrowheads="1"/>
          </p:cNvSpPr>
          <p:nvPr/>
        </p:nvSpPr>
        <p:spPr bwMode="auto">
          <a:xfrm>
            <a:off x="115888" y="447675"/>
            <a:ext cx="49434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chemeClr val="bg1"/>
                </a:solidFill>
                <a:latin typeface="Trebuchet MS" pitchFamily="34" charset="0"/>
              </a:rPr>
              <a:t>Herramientas</a:t>
            </a:r>
            <a:r>
              <a:rPr lang="es-ES" b="1">
                <a:solidFill>
                  <a:schemeClr val="bg1"/>
                </a:solidFill>
                <a:latin typeface="Trebuchet MS" pitchFamily="34" charset="0"/>
              </a:rPr>
              <a:t> </a:t>
            </a:r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250825" y="1268413"/>
            <a:ext cx="8497888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lvl="4">
              <a:lnSpc>
                <a:spcPct val="200000"/>
              </a:lnSpc>
              <a:buClr>
                <a:schemeClr val="folHlink"/>
              </a:buClr>
              <a:buFont typeface="Wingdings" pitchFamily="2" charset="2"/>
              <a:buChar char="ð"/>
              <a:defRPr/>
            </a:pP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Portal web</a:t>
            </a:r>
            <a:r>
              <a:rPr lang="es-ES" sz="1600" dirty="0">
                <a:latin typeface="Verdana" pitchFamily="34" charset="0"/>
              </a:rPr>
              <a:t> </a:t>
            </a:r>
            <a:r>
              <a:rPr lang="es-ES" sz="1600" b="1" dirty="0">
                <a:solidFill>
                  <a:schemeClr val="folHlink"/>
                </a:solidFill>
                <a:latin typeface="Verdana" pitchFamily="34" charset="0"/>
                <a:hlinkClick r:id="rId3"/>
              </a:rPr>
              <a:t>www.crececontigo.gob.cl</a:t>
            </a:r>
            <a:endParaRPr lang="es-ES" sz="1600" b="1" dirty="0">
              <a:solidFill>
                <a:schemeClr val="folHlink"/>
              </a:solidFill>
              <a:latin typeface="Verdana" pitchFamily="34" charset="0"/>
            </a:endParaRPr>
          </a:p>
          <a:p>
            <a:pPr lvl="4">
              <a:lnSpc>
                <a:spcPct val="200000"/>
              </a:lnSpc>
              <a:buClr>
                <a:schemeClr val="folHlink"/>
              </a:buClr>
              <a:buFont typeface="Wingdings" pitchFamily="2" charset="2"/>
              <a:buChar char="ð"/>
              <a:defRPr/>
            </a:pP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Cápsulas de apoyo a la crianza.</a:t>
            </a:r>
            <a:endParaRPr lang="es-ES" sz="1600" b="1" dirty="0">
              <a:solidFill>
                <a:schemeClr val="folHlink"/>
              </a:solidFill>
              <a:latin typeface="Verdana" pitchFamily="34" charset="0"/>
            </a:endParaRPr>
          </a:p>
          <a:p>
            <a:pPr lvl="4">
              <a:lnSpc>
                <a:spcPct val="200000"/>
              </a:lnSpc>
              <a:buClr>
                <a:schemeClr val="folHlink"/>
              </a:buClr>
              <a:buFont typeface="Wingdings" pitchFamily="2" charset="2"/>
              <a:buChar char="ð"/>
              <a:defRPr/>
            </a:pP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Material de estimulación Acompañándote a Descubrir </a:t>
            </a:r>
          </a:p>
          <a:p>
            <a:pPr lvl="4">
              <a:lnSpc>
                <a:spcPct val="200000"/>
              </a:lnSpc>
              <a:buClr>
                <a:schemeClr val="folHlink"/>
              </a:buClr>
              <a:buFont typeface="Wingdings" pitchFamily="2" charset="2"/>
              <a:buChar char="ð"/>
              <a:defRPr/>
            </a:pP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CD y DVD de estimulación al lenguaje y juegos</a:t>
            </a:r>
          </a:p>
          <a:p>
            <a:pPr lvl="4">
              <a:lnSpc>
                <a:spcPct val="200000"/>
              </a:lnSpc>
              <a:buClr>
                <a:schemeClr val="folHlink"/>
              </a:buClr>
              <a:buFont typeface="Wingdings" pitchFamily="2" charset="2"/>
              <a:buChar char="ð"/>
              <a:defRPr/>
            </a:pP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Cartillas educativas y materiales de apoyo</a:t>
            </a:r>
          </a:p>
          <a:p>
            <a:pPr lvl="4">
              <a:lnSpc>
                <a:spcPct val="200000"/>
              </a:lnSpc>
              <a:buClr>
                <a:schemeClr val="folHlink"/>
              </a:buClr>
              <a:buFont typeface="Wingdings" pitchFamily="2" charset="2"/>
              <a:buChar char="ð"/>
              <a:defRPr/>
            </a:pP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Programa en Radio Cooperativa “</a:t>
            </a:r>
            <a:r>
              <a:rPr lang="es-ES" sz="1600" b="1" dirty="0">
                <a:solidFill>
                  <a:schemeClr val="accent3"/>
                </a:solidFill>
                <a:latin typeface="Verdana" pitchFamily="34" charset="0"/>
              </a:rPr>
              <a:t>Creciendo Juntos</a:t>
            </a: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”.</a:t>
            </a:r>
          </a:p>
          <a:p>
            <a:pPr lvl="4">
              <a:lnSpc>
                <a:spcPct val="200000"/>
              </a:lnSpc>
              <a:buClr>
                <a:schemeClr val="folHlink"/>
              </a:buClr>
              <a:buFont typeface="Wingdings" pitchFamily="2" charset="2"/>
              <a:buChar char="ð"/>
              <a:defRPr/>
            </a:pP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Redes Sociales (FB- </a:t>
            </a:r>
            <a:r>
              <a:rPr lang="es-ES" sz="1600" dirty="0" err="1">
                <a:solidFill>
                  <a:srgbClr val="5F5F5F"/>
                </a:solidFill>
                <a:latin typeface="Verdana" pitchFamily="34" charset="0"/>
              </a:rPr>
              <a:t>Youtube</a:t>
            </a: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- </a:t>
            </a:r>
            <a:r>
              <a:rPr lang="es-ES" sz="1600" dirty="0" err="1">
                <a:solidFill>
                  <a:srgbClr val="5F5F5F"/>
                </a:solidFill>
                <a:latin typeface="Verdana" pitchFamily="34" charset="0"/>
              </a:rPr>
              <a:t>Twitter</a:t>
            </a:r>
            <a:r>
              <a:rPr lang="es-ES" sz="1600" dirty="0">
                <a:solidFill>
                  <a:srgbClr val="5F5F5F"/>
                </a:solidFill>
                <a:latin typeface="Verdana" pitchFamily="34" charset="0"/>
              </a:rPr>
              <a:t>)</a:t>
            </a:r>
          </a:p>
          <a:p>
            <a:pPr lvl="4">
              <a:lnSpc>
                <a:spcPct val="200000"/>
              </a:lnSpc>
              <a:buClr>
                <a:schemeClr val="folHlink"/>
              </a:buClr>
              <a:buFont typeface="Wingdings" pitchFamily="2" charset="2"/>
              <a:buChar char="ð"/>
              <a:defRPr/>
            </a:pPr>
            <a:r>
              <a:rPr lang="es-ES" sz="1600" b="1" dirty="0">
                <a:solidFill>
                  <a:schemeClr val="bg2"/>
                </a:solidFill>
                <a:latin typeface="Verdana" pitchFamily="34" charset="0"/>
              </a:rPr>
              <a:t> </a:t>
            </a:r>
            <a:r>
              <a:rPr lang="es-ES" sz="1600" b="1" dirty="0">
                <a:solidFill>
                  <a:schemeClr val="accent6"/>
                </a:solidFill>
                <a:latin typeface="Verdana" pitchFamily="34" charset="0"/>
              </a:rPr>
              <a:t>Fono Infancia.</a:t>
            </a:r>
          </a:p>
        </p:txBody>
      </p:sp>
      <p:pic>
        <p:nvPicPr>
          <p:cNvPr id="49157" name="7 Imagen" descr="lectura (11)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3284538"/>
            <a:ext cx="3384550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8 Imagen" descr="papahijo (8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4437063"/>
            <a:ext cx="2125663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01950" y="225425"/>
            <a:ext cx="603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3624263"/>
            <a:ext cx="2003425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5 Imagen" descr="banner para pp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6088"/>
            <a:ext cx="5876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15888" y="450850"/>
            <a:ext cx="5392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Sitio web www.crececontigo.gob.cl</a:t>
            </a: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468313" y="1268413"/>
            <a:ext cx="63896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98525" indent="-898525"/>
            <a:r>
              <a:rPr lang="es-ES" sz="1600" b="1">
                <a:solidFill>
                  <a:srgbClr val="FF9933"/>
                </a:solidFill>
              </a:rPr>
              <a:t>Objetivo: </a:t>
            </a:r>
            <a:r>
              <a:rPr lang="es-ES" sz="1600">
                <a:solidFill>
                  <a:srgbClr val="595959"/>
                </a:solidFill>
                <a:latin typeface="Verdana" pitchFamily="34" charset="0"/>
              </a:rPr>
              <a:t>Informar, educar y sensibilizar a través de la entrega de contenidos educativos sobre primera infancia, desarrollo infantil temprano y trato respetuoso de niños y niñas.</a:t>
            </a: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042988" y="2636838"/>
            <a:ext cx="6985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rgbClr val="FF9933"/>
                </a:solidFill>
              </a:rPr>
              <a:t>¿A quién se dirige?  </a:t>
            </a:r>
          </a:p>
          <a:p>
            <a:pPr algn="ctr"/>
            <a:r>
              <a:rPr lang="es-ES" sz="1600">
                <a:solidFill>
                  <a:srgbClr val="595959"/>
                </a:solidFill>
                <a:latin typeface="Verdana" pitchFamily="34" charset="0"/>
              </a:rPr>
              <a:t>Padres, madres, adultos significativos, especialistas en infancia como usuarios primarios. Cuenta con sección especial para los propios niños y niñas</a:t>
            </a: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14" name="13 Imagen" descr="explora-otros-sitios-que-te-puedan-gusta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1875" y="4005263"/>
            <a:ext cx="342106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225425"/>
            <a:ext cx="601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Llamada rectangular"/>
          <p:cNvSpPr/>
          <p:nvPr/>
        </p:nvSpPr>
        <p:spPr>
          <a:xfrm>
            <a:off x="115888" y="5634038"/>
            <a:ext cx="3556000" cy="1146175"/>
          </a:xfrm>
          <a:prstGeom prst="wedgeRectCallout">
            <a:avLst>
              <a:gd name="adj1" fmla="val 3719"/>
              <a:gd name="adj2" fmla="val -15962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588" algn="ctr">
              <a:defRPr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Visitas: </a:t>
            </a:r>
          </a:p>
          <a:p>
            <a:pPr marL="1588" algn="ctr">
              <a:defRPr/>
            </a:pPr>
            <a:r>
              <a:rPr lang="es-ES" sz="16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1.269.000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 Anuales</a:t>
            </a:r>
          </a:p>
          <a:p>
            <a:pPr marL="1588" algn="ctr">
              <a:defRPr/>
            </a:pPr>
            <a:r>
              <a:rPr lang="es-ES" sz="16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121.000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 Mensuales</a:t>
            </a:r>
          </a:p>
          <a:p>
            <a:pPr marL="1588" algn="ctr">
              <a:defRPr/>
            </a:pPr>
            <a:r>
              <a:rPr lang="es-CL" sz="16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67.86% </a:t>
            </a:r>
            <a:r>
              <a:rPr lang="es-CL" sz="16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Nuevas visitas al mes</a:t>
            </a:r>
            <a:endParaRPr lang="es-CL" sz="1600" dirty="0">
              <a:solidFill>
                <a:srgbClr val="595959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2913"/>
            <a:ext cx="709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2 Rectángulo"/>
          <p:cNvSpPr>
            <a:spLocks noChangeArrowheads="1"/>
          </p:cNvSpPr>
          <p:nvPr/>
        </p:nvSpPr>
        <p:spPr bwMode="auto">
          <a:xfrm>
            <a:off x="115888" y="473075"/>
            <a:ext cx="68945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Cápsulas Audiovisuales de apoyo a la crianza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1366838"/>
            <a:ext cx="495935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5364163" y="1366838"/>
            <a:ext cx="36004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Apego Seguro.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Manejo Respetuoso del llanto.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Manejo Respetuoso de los cólicos.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Manejo Respetuoso de las pataletas.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Características del sueño infantil.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Estimulación Infantil.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Interacciones cara a cara.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Beneficios del Porteo (Técnicas de amarre del Mei Tai - Fular- Bandolera).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Masaje Infantil.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Juego.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Estimulación del lenguaje.</a:t>
            </a: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51206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325" y="225425"/>
            <a:ext cx="601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Botón de acción: Película">
            <a:hlinkClick r:id="rId5" action="ppaction://hlinkfile" highlightClick="1"/>
          </p:cNvPr>
          <p:cNvSpPr/>
          <p:nvPr/>
        </p:nvSpPr>
        <p:spPr>
          <a:xfrm>
            <a:off x="198438" y="5949950"/>
            <a:ext cx="503237" cy="449263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325"/>
            <a:ext cx="4841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2 Rectángulo"/>
          <p:cNvSpPr>
            <a:spLocks noChangeArrowheads="1"/>
          </p:cNvSpPr>
          <p:nvPr/>
        </p:nvSpPr>
        <p:spPr bwMode="auto">
          <a:xfrm>
            <a:off x="115888" y="441325"/>
            <a:ext cx="5400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Cápsulas Audiovisuales PARN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1527175"/>
            <a:ext cx="49498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5364163" y="1527175"/>
            <a:ext cx="3671887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Presentación PARN</a:t>
            </a:r>
            <a:br>
              <a:rPr lang="es-MX" sz="1600">
                <a:solidFill>
                  <a:srgbClr val="595959"/>
                </a:solidFill>
                <a:latin typeface="Verdana" pitchFamily="34" charset="0"/>
              </a:rPr>
            </a:br>
            <a:endParaRPr lang="es-MX" sz="1600">
              <a:solidFill>
                <a:srgbClr val="595959"/>
              </a:solidFill>
              <a:latin typeface="Verdana" pitchFamily="34" charset="0"/>
            </a:endParaRP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Armado y uso de cuna corral.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endParaRPr lang="es-MX" sz="1600">
              <a:solidFill>
                <a:srgbClr val="595959"/>
              </a:solidFill>
              <a:latin typeface="Verdana" pitchFamily="34" charset="0"/>
            </a:endParaRP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Técnica y uso del cojín de lactancia.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Estimulación en la Alfombra de Goma Eva.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endParaRPr lang="es-MX" sz="1600">
              <a:solidFill>
                <a:srgbClr val="595959"/>
              </a:solidFill>
              <a:latin typeface="Verdana" pitchFamily="34" charset="0"/>
            </a:endParaRP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Técnica de amarre Mei Tai delante- cadera- atrás.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endParaRPr lang="es-MX" sz="1600">
              <a:solidFill>
                <a:srgbClr val="595959"/>
              </a:solidFill>
              <a:latin typeface="Verdana" pitchFamily="34" charset="0"/>
            </a:endParaRP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Técnica de uso de portabebé tipo bandolera.</a:t>
            </a: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52230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6450" y="225425"/>
            <a:ext cx="603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7675"/>
            <a:ext cx="5292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2 Rectángulo"/>
          <p:cNvSpPr>
            <a:spLocks noChangeArrowheads="1"/>
          </p:cNvSpPr>
          <p:nvPr/>
        </p:nvSpPr>
        <p:spPr bwMode="auto">
          <a:xfrm>
            <a:off x="34925" y="415925"/>
            <a:ext cx="4968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Cápsulas Audiovisuales apoyo a la</a:t>
            </a:r>
          </a:p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Lactancia materna</a:t>
            </a: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5292725" y="2168525"/>
            <a:ext cx="3671888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Beneficios de la lactancia materna.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Postura para amamantar (uso del cojín de lactancia).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Extracción y conservación de leche.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Alimentación complementaria.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Destete Respetuoso.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Técnica de uso de portabebé tipo bandolera.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</a:pP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49400"/>
            <a:ext cx="48244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254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225425"/>
            <a:ext cx="603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447675"/>
            <a:ext cx="687705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3 Rectángulo"/>
          <p:cNvSpPr>
            <a:spLocks noChangeArrowheads="1"/>
          </p:cNvSpPr>
          <p:nvPr/>
        </p:nvSpPr>
        <p:spPr bwMode="auto">
          <a:xfrm>
            <a:off x="125413" y="447675"/>
            <a:ext cx="6337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Materiales educativos de apoyo a la familia </a:t>
            </a:r>
            <a:endParaRPr lang="es-CL" sz="2400"/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468313" y="1268413"/>
            <a:ext cx="79914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1600">
                <a:solidFill>
                  <a:srgbClr val="595959"/>
                </a:solidFill>
                <a:latin typeface="Verdana" pitchFamily="34" charset="0"/>
              </a:rPr>
              <a:t>Material dirigido a niños/as, padres, madres, adultos significativos y profesionales y técnicos de la red ChCC.</a:t>
            </a:r>
          </a:p>
          <a:p>
            <a:pPr algn="just"/>
            <a:r>
              <a:rPr lang="es-ES" sz="1600">
                <a:solidFill>
                  <a:srgbClr val="595959"/>
                </a:solidFill>
                <a:latin typeface="Verdana" pitchFamily="34" charset="0"/>
              </a:rPr>
              <a:t>  </a:t>
            </a:r>
            <a:br>
              <a:rPr lang="es-ES" sz="1600">
                <a:solidFill>
                  <a:srgbClr val="595959"/>
                </a:solidFill>
                <a:latin typeface="Verdana" pitchFamily="34" charset="0"/>
              </a:rPr>
            </a:br>
            <a:endParaRPr lang="es-ES" sz="1600">
              <a:solidFill>
                <a:srgbClr val="595959"/>
              </a:solidFill>
              <a:latin typeface="Verdana" pitchFamily="34" charset="0"/>
            </a:endParaRPr>
          </a:p>
          <a:p>
            <a:pPr algn="just"/>
            <a:r>
              <a:rPr lang="es-ES" sz="1600">
                <a:solidFill>
                  <a:srgbClr val="595959"/>
                </a:solidFill>
                <a:latin typeface="Verdana" pitchFamily="34" charset="0"/>
              </a:rPr>
              <a:t>Se entrega en los controles de salud, salas cunas y</a:t>
            </a:r>
            <a:br>
              <a:rPr lang="es-ES" sz="1600">
                <a:solidFill>
                  <a:srgbClr val="595959"/>
                </a:solidFill>
                <a:latin typeface="Verdana" pitchFamily="34" charset="0"/>
              </a:rPr>
            </a:br>
            <a:r>
              <a:rPr lang="es-ES" sz="1600">
                <a:solidFill>
                  <a:srgbClr val="595959"/>
                </a:solidFill>
                <a:latin typeface="Verdana" pitchFamily="34" charset="0"/>
              </a:rPr>
              <a:t>jardines infantiles y en la red intersectorial primera </a:t>
            </a:r>
            <a:br>
              <a:rPr lang="es-ES" sz="1600">
                <a:solidFill>
                  <a:srgbClr val="595959"/>
                </a:solidFill>
                <a:latin typeface="Verdana" pitchFamily="34" charset="0"/>
              </a:rPr>
            </a:br>
            <a:r>
              <a:rPr lang="es-ES" sz="1600">
                <a:solidFill>
                  <a:srgbClr val="595959"/>
                </a:solidFill>
                <a:latin typeface="Verdana" pitchFamily="34" charset="0"/>
              </a:rPr>
              <a:t>infancia (más de 900.000 usuarios beneficiados).</a:t>
            </a:r>
          </a:p>
          <a:p>
            <a:pPr algn="just"/>
            <a:endParaRPr lang="es-ES" sz="1600">
              <a:solidFill>
                <a:srgbClr val="595959"/>
              </a:solidFill>
              <a:latin typeface="Verdana" pitchFamily="34" charset="0"/>
            </a:endParaRPr>
          </a:p>
          <a:p>
            <a:pPr algn="just"/>
            <a:endParaRPr lang="es-ES" sz="16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6" name="5 Imagen" descr="Guias de la gestac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308350"/>
            <a:ext cx="5472112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portadas C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25" y="3860800"/>
            <a:ext cx="27527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279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2713" y="225425"/>
            <a:ext cx="6016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7675"/>
            <a:ext cx="6615113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2 Rectángulo"/>
          <p:cNvSpPr>
            <a:spLocks noChangeArrowheads="1"/>
          </p:cNvSpPr>
          <p:nvPr/>
        </p:nvSpPr>
        <p:spPr bwMode="auto">
          <a:xfrm>
            <a:off x="144463" y="492125"/>
            <a:ext cx="6227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Acompañándote a Descubrir </a:t>
            </a:r>
          </a:p>
        </p:txBody>
      </p:sp>
      <p:pic>
        <p:nvPicPr>
          <p:cNvPr id="55300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0" y="231775"/>
            <a:ext cx="601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323850" y="5532438"/>
            <a:ext cx="3816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Acompañándote a Descubrir I</a:t>
            </a: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4643438" y="5532438"/>
            <a:ext cx="4176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Acompañándote a Descubrir II</a:t>
            </a: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8" name="7 Imagen" descr="AD 3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954088"/>
            <a:ext cx="6619875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7675"/>
            <a:ext cx="6615113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2 Rectángulo"/>
          <p:cNvSpPr>
            <a:spLocks noChangeArrowheads="1"/>
          </p:cNvSpPr>
          <p:nvPr/>
        </p:nvSpPr>
        <p:spPr bwMode="auto">
          <a:xfrm>
            <a:off x="144463" y="492125"/>
            <a:ext cx="62277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Cartillas educativas de apoyo a la crianza</a:t>
            </a:r>
          </a:p>
        </p:txBody>
      </p:sp>
      <p:pic>
        <p:nvPicPr>
          <p:cNvPr id="56324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0" y="231775"/>
            <a:ext cx="601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323850" y="4221163"/>
            <a:ext cx="38163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Lactancia Materna.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Extracción y conservación de leche.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Consuelo efectivo del llanto.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Porteo y uso del portabebé.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Apego.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Masajes.</a:t>
            </a: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9" name="8 Imagen" descr="Cartillas 3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963" y="765175"/>
            <a:ext cx="69691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4643438" y="4221163"/>
            <a:ext cx="4176712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El sueño.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Alimentación Complementaria.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Destete Respetuoso.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Estimulación.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Recomendaciones para el fomento del lenguaje.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Pataletas.</a:t>
            </a:r>
            <a:endParaRPr lang="es-CL" sz="1600">
              <a:solidFill>
                <a:srgbClr val="595959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325"/>
            <a:ext cx="6227763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3 Rectángulo"/>
          <p:cNvSpPr>
            <a:spLocks noChangeArrowheads="1"/>
          </p:cNvSpPr>
          <p:nvPr/>
        </p:nvSpPr>
        <p:spPr bwMode="auto">
          <a:xfrm>
            <a:off x="107950" y="447675"/>
            <a:ext cx="63547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Material impreso de apoyo a los equipos </a:t>
            </a: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5427663" y="2536825"/>
            <a:ext cx="36449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Guía de promoción de Paternidad Activa.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Orientaciones Técnicas de las Modalidades de Apoyo al Desarrollo Infantil.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Lineamientos de acción y coordinación entre OPD y ChCC.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>
                <a:solidFill>
                  <a:srgbClr val="595959"/>
                </a:solidFill>
                <a:latin typeface="Verdana" pitchFamily="34" charset="0"/>
              </a:rPr>
              <a:t>Te cuento mi cuento.</a:t>
            </a:r>
            <a:endParaRPr lang="es-CL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57349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25425"/>
            <a:ext cx="6016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portada libros.png"/>
          <p:cNvPicPr>
            <a:picLocks noChangeAspect="1"/>
          </p:cNvPicPr>
          <p:nvPr/>
        </p:nvPicPr>
        <p:blipFill>
          <a:blip r:embed="rId4"/>
          <a:srcRect l="7637" r="3036"/>
          <a:stretch>
            <a:fillRect/>
          </a:stretch>
        </p:blipFill>
        <p:spPr bwMode="auto">
          <a:xfrm>
            <a:off x="385763" y="1358900"/>
            <a:ext cx="51466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56463" y="0"/>
            <a:ext cx="708025" cy="814388"/>
            <a:chOff x="14568" y="1080"/>
            <a:chExt cx="1114" cy="12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578" y="1090"/>
              <a:ext cx="490" cy="1262"/>
              <a:chOff x="14578" y="1090"/>
              <a:chExt cx="490" cy="1262"/>
            </a:xfrm>
          </p:grpSpPr>
          <p:sp>
            <p:nvSpPr>
              <p:cNvPr id="24" name="Freeform 4"/>
              <p:cNvSpPr>
                <a:spLocks/>
              </p:cNvSpPr>
              <p:nvPr/>
            </p:nvSpPr>
            <p:spPr bwMode="auto">
              <a:xfrm>
                <a:off x="14578" y="1090"/>
                <a:ext cx="490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490" h="126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067" y="1090"/>
              <a:ext cx="605" cy="1262"/>
              <a:chOff x="15067" y="1090"/>
              <a:chExt cx="605" cy="1262"/>
            </a:xfrm>
          </p:grpSpPr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15067" y="1090"/>
                <a:ext cx="605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605" h="126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256463" y="6418263"/>
            <a:ext cx="708025" cy="439737"/>
            <a:chOff x="14568" y="10468"/>
            <a:chExt cx="1114" cy="692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578" y="10478"/>
              <a:ext cx="490" cy="672"/>
              <a:chOff x="14578" y="10478"/>
              <a:chExt cx="490" cy="672"/>
            </a:xfrm>
          </p:grpSpPr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14578" y="10478"/>
                <a:ext cx="490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490" h="67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5067" y="10478"/>
              <a:ext cx="605" cy="672"/>
              <a:chOff x="15067" y="10478"/>
              <a:chExt cx="605" cy="672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15067" y="10478"/>
                <a:ext cx="605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605" h="67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898989"/>
                </a:solidFill>
                <a:effectLst/>
                <a:latin typeface="Calibri" pitchFamily="34" charset="0"/>
                <a:ea typeface="Verdana" pitchFamily="34" charset="0"/>
                <a:cs typeface="Verdana" pitchFamily="34" charset="0"/>
              </a:rPr>
              <a:t>Gobierno de Chile | Ministerio de Desarrollo Social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8 Marcador de contenido"/>
          <p:cNvSpPr>
            <a:spLocks noGrp="1"/>
          </p:cNvSpPr>
          <p:nvPr>
            <p:ph idx="1"/>
          </p:nvPr>
        </p:nvSpPr>
        <p:spPr>
          <a:xfrm>
            <a:off x="457200" y="5336939"/>
            <a:ext cx="8229600" cy="648617"/>
          </a:xfrm>
        </p:spPr>
        <p:txBody>
          <a:bodyPr>
            <a:noAutofit/>
          </a:bodyPr>
          <a:lstStyle/>
          <a:p>
            <a:r>
              <a:rPr lang="es-CL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pobreza extrema en niños menores de 3 años es un 64</a:t>
            </a:r>
            <a:r>
              <a:rPr lang="es-CL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% mayor </a:t>
            </a:r>
            <a:r>
              <a:rPr lang="es-CL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 la pobreza extrema a nivel nacional</a:t>
            </a:r>
          </a:p>
        </p:txBody>
      </p:sp>
      <p:graphicFrame>
        <p:nvGraphicFramePr>
          <p:cNvPr id="19" name="18 Tabla"/>
          <p:cNvGraphicFramePr>
            <a:graphicFrameLocks noGrp="1"/>
          </p:cNvGraphicFramePr>
          <p:nvPr/>
        </p:nvGraphicFramePr>
        <p:xfrm>
          <a:off x="611558" y="1412776"/>
          <a:ext cx="7416825" cy="3240362"/>
        </p:xfrm>
        <a:graphic>
          <a:graphicData uri="http://schemas.openxmlformats.org/drawingml/2006/table">
            <a:tbl>
              <a:tblPr/>
              <a:tblGrid>
                <a:gridCol w="2520282"/>
                <a:gridCol w="2905109"/>
                <a:gridCol w="1991434"/>
              </a:tblGrid>
              <a:tr h="74941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0" marR="71755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spc="-50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n-US" sz="18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dad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es-CL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32435" marR="3365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L" sz="1800" b="1" spc="-5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P</a:t>
                      </a:r>
                      <a:r>
                        <a:rPr lang="es-C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s-CL" sz="1800" b="1" spc="-15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  <a:r>
                        <a:rPr lang="es-CL" sz="1800" b="1" spc="-1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s</a:t>
                      </a:r>
                      <a:r>
                        <a:rPr lang="es-C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onas</a:t>
                      </a:r>
                      <a:r>
                        <a:rPr lang="es-CL" sz="1800" b="1" spc="-7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C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en pob</a:t>
                      </a:r>
                      <a:r>
                        <a:rPr lang="es-CL" sz="1800" b="1" spc="-3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  <a:r>
                        <a:rPr lang="es-CL" sz="1800" b="1" spc="-2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s-CL" sz="1800" b="1" spc="-3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z</a:t>
                      </a:r>
                      <a:r>
                        <a:rPr lang="es-C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a </a:t>
                      </a:r>
                      <a:r>
                        <a:rPr lang="es-CL" sz="1800" b="1" spc="-45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s-CL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xt</a:t>
                      </a:r>
                      <a:r>
                        <a:rPr lang="es-CL" sz="1800" b="1" spc="-15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  <a:r>
                        <a:rPr lang="es-CL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ema</a:t>
                      </a:r>
                      <a:r>
                        <a:rPr lang="es-CL" sz="1800" b="1" spc="-45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CL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(mile</a:t>
                      </a:r>
                      <a:r>
                        <a:rPr lang="es-CL" sz="1800" b="1" spc="1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s</a:t>
                      </a:r>
                      <a:r>
                        <a:rPr lang="es-CL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  <a:tc>
                  <a:txBody>
                    <a:bodyPr/>
                    <a:lstStyle/>
                    <a:p>
                      <a:pPr marL="349885" marR="345440" indent="0" algn="ctr">
                        <a:lnSpc>
                          <a:spcPct val="100000"/>
                        </a:lnSpc>
                        <a:spcBef>
                          <a:spcPts val="16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%</a:t>
                      </a:r>
                      <a:r>
                        <a:rPr lang="en-US" sz="1800" b="1" spc="-25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de </a:t>
                      </a:r>
                      <a:r>
                        <a:rPr lang="en-US" sz="18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pob</a:t>
                      </a:r>
                      <a:r>
                        <a:rPr lang="en-US" sz="1800" b="1" spc="-30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  <a:r>
                        <a:rPr lang="en-US" sz="1800" b="1" spc="-20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n-US" sz="1800" b="1" spc="-30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z</a:t>
                      </a:r>
                      <a:r>
                        <a:rPr lang="en-US" sz="18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800" b="1" spc="-45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</a:t>
                      </a:r>
                      <a:r>
                        <a:rPr lang="en-US" sz="18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xt</a:t>
                      </a:r>
                      <a:r>
                        <a:rPr lang="en-US" sz="1800" b="1" spc="-15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r</a:t>
                      </a:r>
                      <a:r>
                        <a:rPr lang="en-US" sz="18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ema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B6"/>
                    </a:solidFill>
                  </a:tcPr>
                </a:tc>
              </a:tr>
              <a:tr h="355850">
                <a:tc>
                  <a:txBody>
                    <a:bodyPr/>
                    <a:lstStyle/>
                    <a:p>
                      <a:pPr marL="520700" indent="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r>
                        <a:rPr lang="en-US" sz="1600" spc="-1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 spc="5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r>
                        <a:rPr lang="en-US" sz="1600" spc="2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 spc="5" dirty="0" err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 dirty="0" err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34135" marR="1332865" indent="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45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985" marR="632460" indent="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4,6%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850">
                <a:tc>
                  <a:txBody>
                    <a:bodyPr/>
                    <a:lstStyle/>
                    <a:p>
                      <a:pPr marL="520700" indent="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r>
                        <a:rPr lang="en-US" sz="1600" spc="-1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r>
                        <a:rPr lang="en-US" sz="1600" spc="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34135" marR="1332865" indent="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22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985" marR="632460" indent="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5,1%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850">
                <a:tc>
                  <a:txBody>
                    <a:bodyPr/>
                    <a:lstStyle/>
                    <a:p>
                      <a:pPr marL="450215" indent="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r>
                        <a:rPr lang="en-US" sz="1600" spc="-1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13</a:t>
                      </a:r>
                      <a:r>
                        <a:rPr lang="en-US" sz="1600" spc="2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34135" marR="1332865" indent="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88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985" marR="632460" indent="0" algn="ctr">
                        <a:lnSpc>
                          <a:spcPct val="100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4,7%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850">
                <a:tc>
                  <a:txBody>
                    <a:bodyPr/>
                    <a:lstStyle/>
                    <a:p>
                      <a:pPr marL="37719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14</a:t>
                      </a:r>
                      <a:r>
                        <a:rPr lang="en-US" sz="1600" spc="-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 spc="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17</a:t>
                      </a:r>
                      <a:r>
                        <a:rPr lang="en-US" sz="1600" spc="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 spc="1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34135" marR="1332865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41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985" marR="63246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3,7%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775">
                <a:tc>
                  <a:txBody>
                    <a:bodyPr/>
                    <a:lstStyle/>
                    <a:p>
                      <a:pPr marL="288925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18</a:t>
                      </a:r>
                      <a:r>
                        <a:rPr lang="en-US" sz="1600" spc="-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 spc="1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a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ños</a:t>
                      </a:r>
                      <a:r>
                        <a:rPr lang="en-US" sz="1600" spc="15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y</a:t>
                      </a:r>
                      <a:r>
                        <a:rPr lang="en-US" sz="1600" spc="2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más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63650" marR="1259205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276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985" marR="632460" indent="0" algn="ctr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</a:rPr>
                        <a:t>2,2%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775">
                <a:tc>
                  <a:txBody>
                    <a:bodyPr/>
                    <a:lstStyle/>
                    <a:p>
                      <a:pPr marL="779145" marR="773430" indent="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 b="1" spc="-195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T</a:t>
                      </a:r>
                      <a:r>
                        <a:rPr lang="en-US" sz="1600" b="1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o</a:t>
                      </a:r>
                      <a:r>
                        <a:rPr lang="en-US" sz="1600" b="1" spc="-30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t</a:t>
                      </a:r>
                      <a:r>
                        <a:rPr lang="en-US" sz="1600" b="1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al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63650" marR="1259205" indent="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472</a:t>
                      </a:r>
                      <a:endParaRPr lang="es-CL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6270" marR="632460" indent="0" algn="ctr">
                        <a:lnSpc>
                          <a:spcPct val="100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B4144"/>
                          </a:solidFill>
                          <a:latin typeface="Calibri"/>
                          <a:ea typeface="Calibri"/>
                          <a:cs typeface="Calibri"/>
                        </a:rPr>
                        <a:t>2,8%</a:t>
                      </a:r>
                      <a:endParaRPr lang="es-CL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 anchorCtr="1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219670"/>
            <a:ext cx="6443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7200" y="219670"/>
            <a:ext cx="5114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dirty="0">
                <a:solidFill>
                  <a:srgbClr val="F2F2F2"/>
                </a:solidFill>
                <a:latin typeface="Trebuchet MS" pitchFamily="34" charset="0"/>
              </a:rPr>
              <a:t> </a:t>
            </a:r>
            <a:r>
              <a:rPr lang="es-ES" sz="2400" dirty="0" smtClean="0">
                <a:solidFill>
                  <a:srgbClr val="F2F2F2"/>
                </a:solidFill>
                <a:latin typeface="Trebuchet MS" pitchFamily="34" charset="0"/>
              </a:rPr>
              <a:t>Pobreza extrema por edad</a:t>
            </a:r>
            <a:endParaRPr lang="es-ES" sz="2400" dirty="0">
              <a:solidFill>
                <a:srgbClr val="F2F2F2"/>
              </a:solidFill>
              <a:latin typeface="Trebuchet MS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5138"/>
            <a:ext cx="5534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3 Rectángulo"/>
          <p:cNvSpPr>
            <a:spLocks noChangeArrowheads="1"/>
          </p:cNvSpPr>
          <p:nvPr/>
        </p:nvSpPr>
        <p:spPr bwMode="auto">
          <a:xfrm>
            <a:off x="115888" y="492125"/>
            <a:ext cx="5221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Materiales educativos y de difusión</a:t>
            </a:r>
            <a:endParaRPr lang="es-CL" sz="2400"/>
          </a:p>
        </p:txBody>
      </p:sp>
      <p:pic>
        <p:nvPicPr>
          <p:cNvPr id="6" name="5 Imagen" descr="ya estoy aqui 3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61988"/>
            <a:ext cx="3595688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TRIP Embarazo adolecente-3D.png"/>
          <p:cNvPicPr>
            <a:picLocks noChangeAspect="1"/>
          </p:cNvPicPr>
          <p:nvPr/>
        </p:nvPicPr>
        <p:blipFill>
          <a:blip r:embed="rId4"/>
          <a:srcRect l="4335" r="36414" b="12485"/>
          <a:stretch>
            <a:fillRect/>
          </a:stretch>
        </p:blipFill>
        <p:spPr bwMode="auto">
          <a:xfrm rot="981098">
            <a:off x="3506788" y="3667125"/>
            <a:ext cx="2668587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diptico 10 cosas 3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6363" y="4149725"/>
            <a:ext cx="196215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Diptico Infografia 3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6513" y="989013"/>
            <a:ext cx="3979862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7175" y="130175"/>
            <a:ext cx="601663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6256338" y="3141663"/>
            <a:ext cx="27003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 dirty="0">
                <a:solidFill>
                  <a:srgbClr val="595959"/>
                </a:solidFill>
                <a:latin typeface="Verdana" pitchFamily="34" charset="0"/>
              </a:rPr>
              <a:t>Cartillas </a:t>
            </a:r>
            <a:r>
              <a:rPr lang="es-MX" sz="1600" b="1" dirty="0">
                <a:solidFill>
                  <a:srgbClr val="595959"/>
                </a:solidFill>
                <a:latin typeface="Verdana" pitchFamily="34" charset="0"/>
              </a:rPr>
              <a:t>¡Ya Estoy Aquí!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 dirty="0">
                <a:solidFill>
                  <a:srgbClr val="595959"/>
                </a:solidFill>
                <a:latin typeface="Verdana" pitchFamily="34" charset="0"/>
              </a:rPr>
              <a:t>Díptico </a:t>
            </a:r>
            <a:r>
              <a:rPr lang="es-MX" sz="1600" dirty="0" err="1">
                <a:solidFill>
                  <a:srgbClr val="595959"/>
                </a:solidFill>
                <a:latin typeface="Verdana" pitchFamily="34" charset="0"/>
              </a:rPr>
              <a:t>ChCC.</a:t>
            </a:r>
            <a:endParaRPr lang="es-MX" sz="1600" dirty="0">
              <a:solidFill>
                <a:srgbClr val="595959"/>
              </a:solidFill>
              <a:latin typeface="Verdana" pitchFamily="34" charset="0"/>
            </a:endParaRP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sz="1600" dirty="0">
                <a:solidFill>
                  <a:srgbClr val="595959"/>
                </a:solidFill>
                <a:latin typeface="Verdana" pitchFamily="34" charset="0"/>
              </a:rPr>
              <a:t>Díptico </a:t>
            </a:r>
            <a:r>
              <a:rPr lang="es-MX" sz="1600" b="1" dirty="0">
                <a:solidFill>
                  <a:srgbClr val="595959"/>
                </a:solidFill>
                <a:latin typeface="Verdana" pitchFamily="34" charset="0"/>
              </a:rPr>
              <a:t>Las 10 Cosas</a:t>
            </a:r>
          </a:p>
          <a:p>
            <a:pPr marL="174625" indent="-174625">
              <a:spcBef>
                <a:spcPts val="1000"/>
              </a:spcBef>
              <a:buFont typeface="Arial" pitchFamily="34" charset="0"/>
              <a:buChar char="•"/>
              <a:tabLst>
                <a:tab pos="179388" algn="l"/>
              </a:tabLst>
            </a:pPr>
            <a:r>
              <a:rPr lang="es-MX" dirty="0">
                <a:solidFill>
                  <a:srgbClr val="595959"/>
                </a:solidFill>
                <a:latin typeface="Verdana" pitchFamily="34" charset="0"/>
              </a:rPr>
              <a:t>Tríptico </a:t>
            </a:r>
            <a:r>
              <a:rPr lang="es-MX" b="1" dirty="0">
                <a:solidFill>
                  <a:srgbClr val="595959"/>
                </a:solidFill>
                <a:latin typeface="Verdana" pitchFamily="34" charset="0"/>
              </a:rPr>
              <a:t>Embarazo </a:t>
            </a:r>
            <a:r>
              <a:rPr lang="es-MX" b="1" dirty="0" smtClean="0">
                <a:solidFill>
                  <a:srgbClr val="595959"/>
                </a:solidFill>
                <a:latin typeface="Verdana" pitchFamily="34" charset="0"/>
              </a:rPr>
              <a:t>Adolescente</a:t>
            </a:r>
            <a:endParaRPr lang="es-MX" b="1" dirty="0">
              <a:solidFill>
                <a:srgbClr val="595959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209675"/>
            <a:ext cx="39068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395" name="16 Imagen" descr="banner para pp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7675"/>
            <a:ext cx="35814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3 Rectángulo"/>
          <p:cNvSpPr>
            <a:spLocks noChangeArrowheads="1"/>
          </p:cNvSpPr>
          <p:nvPr/>
        </p:nvSpPr>
        <p:spPr bwMode="auto">
          <a:xfrm>
            <a:off x="107950" y="479425"/>
            <a:ext cx="2303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Redes Sociales</a:t>
            </a:r>
            <a:endParaRPr lang="es-CL" sz="240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209675"/>
            <a:ext cx="3813175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398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9638" y="225425"/>
            <a:ext cx="603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32 Grupo"/>
          <p:cNvGrpSpPr>
            <a:grpSpLocks/>
          </p:cNvGrpSpPr>
          <p:nvPr/>
        </p:nvGrpSpPr>
        <p:grpSpPr bwMode="auto">
          <a:xfrm>
            <a:off x="1557338" y="3744913"/>
            <a:ext cx="2495550" cy="676275"/>
            <a:chOff x="1556665" y="3745136"/>
            <a:chExt cx="2495955" cy="676554"/>
          </a:xfrm>
        </p:grpSpPr>
        <p:sp>
          <p:nvSpPr>
            <p:cNvPr id="20" name="19 Llamada rectangular"/>
            <p:cNvSpPr/>
            <p:nvPr/>
          </p:nvSpPr>
          <p:spPr>
            <a:xfrm>
              <a:off x="1556665" y="3745136"/>
              <a:ext cx="2495955" cy="676554"/>
            </a:xfrm>
            <a:prstGeom prst="wedgeRectCallout">
              <a:avLst>
                <a:gd name="adj1" fmla="val -41218"/>
                <a:gd name="adj2" fmla="val -10650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538163">
                <a:defRPr/>
              </a:pPr>
              <a:r>
                <a:rPr lang="es-ES" sz="1200" b="1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s-ES" sz="1200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Seguidores:</a:t>
              </a:r>
              <a:r>
                <a:rPr lang="es-ES" sz="1200" b="1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 5.413</a:t>
              </a:r>
              <a:endParaRPr lang="es-CL" sz="12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endParaRPr>
            </a:p>
          </p:txBody>
        </p:sp>
        <p:pic>
          <p:nvPicPr>
            <p:cNvPr id="59408" name="18 Imagen" descr="twitter-logo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11163" y="3799634"/>
              <a:ext cx="567558" cy="567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31 Grupo"/>
          <p:cNvGrpSpPr>
            <a:grpSpLocks/>
          </p:cNvGrpSpPr>
          <p:nvPr/>
        </p:nvGrpSpPr>
        <p:grpSpPr bwMode="auto">
          <a:xfrm>
            <a:off x="5797550" y="4400550"/>
            <a:ext cx="2644775" cy="825500"/>
            <a:chOff x="5797719" y="4400894"/>
            <a:chExt cx="2644711" cy="824753"/>
          </a:xfrm>
        </p:grpSpPr>
        <p:sp>
          <p:nvSpPr>
            <p:cNvPr id="21" name="20 Llamada rectangular"/>
            <p:cNvSpPr/>
            <p:nvPr/>
          </p:nvSpPr>
          <p:spPr>
            <a:xfrm>
              <a:off x="5797719" y="4400894"/>
              <a:ext cx="2644711" cy="824753"/>
            </a:xfrm>
            <a:prstGeom prst="wedgeRectCallout">
              <a:avLst>
                <a:gd name="adj1" fmla="val -47808"/>
                <a:gd name="adj2" fmla="val -10842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719138">
                <a:defRPr/>
              </a:pPr>
              <a:r>
                <a:rPr lang="es-ES" sz="1200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Seguidores: </a:t>
              </a:r>
              <a:r>
                <a:rPr lang="es-ES" sz="1200" b="1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4.999</a:t>
              </a:r>
            </a:p>
            <a:p>
              <a:pPr marL="719138">
                <a:defRPr/>
              </a:pPr>
              <a:r>
                <a:rPr lang="es-ES" sz="1200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Grupo de Amigos de </a:t>
              </a:r>
              <a:r>
                <a:rPr lang="es-ES" sz="1200" dirty="0" err="1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ChCC</a:t>
              </a:r>
              <a:r>
                <a:rPr lang="es-ES" sz="1200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: </a:t>
              </a:r>
              <a:r>
                <a:rPr lang="es-ES" sz="1200" b="1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6.408</a:t>
              </a:r>
            </a:p>
          </p:txBody>
        </p:sp>
        <p:pic>
          <p:nvPicPr>
            <p:cNvPr id="59406" name="21 Imagen" descr="icono facebook.jpg"/>
            <p:cNvPicPr>
              <a:picLocks noChangeAspect="1"/>
            </p:cNvPicPr>
            <p:nvPr/>
          </p:nvPicPr>
          <p:blipFill>
            <a:blip r:embed="rId8"/>
            <a:srcRect l="10225" t="12337" r="9814" b="10078"/>
            <a:stretch>
              <a:fillRect/>
            </a:stretch>
          </p:blipFill>
          <p:spPr bwMode="auto">
            <a:xfrm>
              <a:off x="5844426" y="4468888"/>
              <a:ext cx="707794" cy="686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/>
          <a:srcRect b="6037"/>
          <a:stretch>
            <a:fillRect/>
          </a:stretch>
        </p:blipFill>
        <p:spPr bwMode="auto">
          <a:xfrm>
            <a:off x="366713" y="4679950"/>
            <a:ext cx="3935412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33 Grupo"/>
          <p:cNvGrpSpPr>
            <a:grpSpLocks/>
          </p:cNvGrpSpPr>
          <p:nvPr/>
        </p:nvGrpSpPr>
        <p:grpSpPr bwMode="auto">
          <a:xfrm>
            <a:off x="4486275" y="5499100"/>
            <a:ext cx="2943225" cy="1222375"/>
            <a:chOff x="4485603" y="5499230"/>
            <a:chExt cx="2943898" cy="1222747"/>
          </a:xfrm>
        </p:grpSpPr>
        <p:sp>
          <p:nvSpPr>
            <p:cNvPr id="28" name="27 Llamada rectangular"/>
            <p:cNvSpPr/>
            <p:nvPr/>
          </p:nvSpPr>
          <p:spPr>
            <a:xfrm>
              <a:off x="4485603" y="5499230"/>
              <a:ext cx="2943898" cy="1222747"/>
            </a:xfrm>
            <a:prstGeom prst="wedgeRectCallout">
              <a:avLst>
                <a:gd name="adj1" fmla="val -79102"/>
                <a:gd name="adj2" fmla="val -3470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71575">
                <a:defRPr/>
              </a:pPr>
              <a:r>
                <a:rPr lang="es-ES" sz="1200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Nº de reproducciones</a:t>
              </a:r>
            </a:p>
            <a:p>
              <a:pPr marL="1171575">
                <a:defRPr/>
              </a:pPr>
              <a:r>
                <a:rPr lang="es-ES" sz="1200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de la cápsula más vista: </a:t>
              </a:r>
              <a:r>
                <a:rPr lang="es-CL" sz="1200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 </a:t>
              </a:r>
              <a:r>
                <a:rPr lang="es-ES_tradnl" sz="1200" b="1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58.282</a:t>
              </a:r>
              <a:endParaRPr lang="es-ES" sz="12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endParaRPr>
            </a:p>
            <a:p>
              <a:pPr marL="1171575">
                <a:defRPr/>
              </a:pPr>
              <a:r>
                <a:rPr lang="es-ES" sz="1200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Nº de videos en el canal: </a:t>
              </a:r>
              <a:r>
                <a:rPr lang="es-ES" sz="1200" b="1" dirty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</a:rPr>
                <a:t>86</a:t>
              </a:r>
            </a:p>
          </p:txBody>
        </p:sp>
        <p:pic>
          <p:nvPicPr>
            <p:cNvPr id="59404" name="Picture 4" descr="http://3.bp.blogspot.com/-GH-e9Bim8XU/TheuNU4E9AI/AAAAAAAAABU/8H0k_VgWcSU/s1600/youtube-logo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526995" y="5707540"/>
              <a:ext cx="1130855" cy="446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325"/>
            <a:ext cx="578643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4 Rectángulo"/>
          <p:cNvSpPr>
            <a:spLocks noChangeArrowheads="1"/>
          </p:cNvSpPr>
          <p:nvPr/>
        </p:nvSpPr>
        <p:spPr bwMode="auto">
          <a:xfrm>
            <a:off x="98425" y="447675"/>
            <a:ext cx="56880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Programa de radio Creciendo Juntos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0825" y="1196975"/>
            <a:ext cx="8424863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b="1">
                <a:solidFill>
                  <a:srgbClr val="FF9933"/>
                </a:solidFill>
              </a:rPr>
              <a:t>	Objetivo:</a:t>
            </a:r>
            <a:r>
              <a:rPr lang="es-ES"/>
              <a:t> </a:t>
            </a:r>
            <a:r>
              <a:rPr lang="es-ES">
                <a:solidFill>
                  <a:srgbClr val="595959"/>
                </a:solidFill>
                <a:latin typeface="Verdana" pitchFamily="34" charset="0"/>
              </a:rPr>
              <a:t>Generar un espacio de información y educación acerca del desarrollo infantil temprano y apoyo a la crianza de niños y niñas.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>
              <a:solidFill>
                <a:srgbClr val="5F5F5F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b="1">
                <a:solidFill>
                  <a:srgbClr val="FF9933"/>
                </a:solidFill>
              </a:rPr>
              <a:t>	Público objetivo: </a:t>
            </a:r>
            <a:br>
              <a:rPr lang="es-ES" b="1">
                <a:solidFill>
                  <a:srgbClr val="FF9933"/>
                </a:solidFill>
              </a:rPr>
            </a:br>
            <a:r>
              <a:rPr lang="es-ES">
                <a:solidFill>
                  <a:srgbClr val="595959"/>
                </a:solidFill>
                <a:latin typeface="Verdana" pitchFamily="34" charset="0"/>
              </a:rPr>
              <a:t>Adultos relacionados con niños y niñas en primera infancia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>
              <a:solidFill>
                <a:srgbClr val="5F5F5F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b="1">
                <a:solidFill>
                  <a:srgbClr val="FF9933"/>
                </a:solidFill>
              </a:rPr>
              <a:t>	Emisión:	</a:t>
            </a:r>
          </a:p>
        </p:txBody>
      </p:sp>
      <p:pic>
        <p:nvPicPr>
          <p:cNvPr id="60421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41300"/>
            <a:ext cx="601663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Sin título-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97300"/>
            <a:ext cx="524668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Llamada rectangular"/>
          <p:cNvSpPr/>
          <p:nvPr/>
        </p:nvSpPr>
        <p:spPr>
          <a:xfrm>
            <a:off x="5562600" y="4781550"/>
            <a:ext cx="2852738" cy="942975"/>
          </a:xfrm>
          <a:prstGeom prst="wedgeRectCallout">
            <a:avLst>
              <a:gd name="adj1" fmla="val -100357"/>
              <a:gd name="adj2" fmla="val 5807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588">
              <a:lnSpc>
                <a:spcPct val="90000"/>
              </a:lnSpc>
              <a:defRPr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Cobertura: Nacional</a:t>
            </a:r>
          </a:p>
          <a:p>
            <a:pPr marL="1588">
              <a:lnSpc>
                <a:spcPct val="90000"/>
              </a:lnSpc>
              <a:defRPr/>
            </a:pPr>
            <a:r>
              <a:rPr lang="es-MX" sz="16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Sintonía: más de </a:t>
            </a:r>
            <a:r>
              <a:rPr lang="es-ES" sz="16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40.000 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auditores al mes.</a:t>
            </a:r>
          </a:p>
        </p:txBody>
      </p:sp>
      <p:pic>
        <p:nvPicPr>
          <p:cNvPr id="15" name="14 Imagen" descr="img_destacado_somos-solidarios-cooperativa.jpg"/>
          <p:cNvPicPr>
            <a:picLocks noChangeAspect="1"/>
          </p:cNvPicPr>
          <p:nvPr/>
        </p:nvPicPr>
        <p:blipFill>
          <a:blip r:embed="rId5"/>
          <a:srcRect l="15491" t="24588" r="14235" b="34000"/>
          <a:stretch>
            <a:fillRect/>
          </a:stretch>
        </p:blipFill>
        <p:spPr bwMode="auto">
          <a:xfrm>
            <a:off x="2141538" y="2882900"/>
            <a:ext cx="200818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Rectángulo"/>
          <p:cNvSpPr>
            <a:spLocks noChangeArrowheads="1"/>
          </p:cNvSpPr>
          <p:nvPr/>
        </p:nvSpPr>
        <p:spPr bwMode="auto">
          <a:xfrm>
            <a:off x="4275138" y="30241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i="1">
                <a:solidFill>
                  <a:srgbClr val="595959"/>
                </a:solidFill>
                <a:latin typeface="Verdana" pitchFamily="34" charset="0"/>
              </a:rPr>
              <a:t>Domingos de 9:00 a 10:00 hrs.</a:t>
            </a:r>
            <a:endParaRPr lang="es-ES" b="1">
              <a:solidFill>
                <a:srgbClr val="FF0000"/>
              </a:solidFill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>
                <a:solidFill>
                  <a:srgbClr val="595959"/>
                </a:solidFill>
                <a:latin typeface="Verdana" pitchFamily="34" charset="0"/>
              </a:rPr>
              <a:t>					</a:t>
            </a:r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auto">
          <a:xfrm>
            <a:off x="4443413" y="3779838"/>
            <a:ext cx="350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595959"/>
                </a:solidFill>
                <a:latin typeface="Verdana" pitchFamily="34" charset="0"/>
              </a:rPr>
              <a:t>Red de 60 radios voluntarias</a:t>
            </a:r>
            <a:endParaRPr lang="es-CL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5997575" y="3335338"/>
            <a:ext cx="390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>
                <a:solidFill>
                  <a:srgbClr val="FF0000"/>
                </a:solidFill>
                <a:latin typeface="Arial Black" pitchFamily="34" charset="0"/>
              </a:rPr>
              <a:t>+</a:t>
            </a:r>
            <a:endParaRPr lang="es-CL" sz="240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fonoinfancia-psicolog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033" y="2407919"/>
            <a:ext cx="2934604" cy="1966185"/>
          </a:xfrm>
          <a:prstGeom prst="round2DiagRect">
            <a:avLst/>
          </a:prstGeom>
        </p:spPr>
      </p:pic>
      <p:pic>
        <p:nvPicPr>
          <p:cNvPr id="61443" name="1 Imagen" descr="banner para 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325"/>
            <a:ext cx="40671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3 Rectángulo"/>
          <p:cNvSpPr>
            <a:spLocks noChangeArrowheads="1"/>
          </p:cNvSpPr>
          <p:nvPr/>
        </p:nvSpPr>
        <p:spPr bwMode="auto">
          <a:xfrm>
            <a:off x="134938" y="447675"/>
            <a:ext cx="2006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Fonoinfancia</a:t>
            </a:r>
            <a:endParaRPr lang="es-CL" sz="2400"/>
          </a:p>
        </p:txBody>
      </p:sp>
      <p:sp>
        <p:nvSpPr>
          <p:cNvPr id="6" name="5 Rectángulo"/>
          <p:cNvSpPr/>
          <p:nvPr/>
        </p:nvSpPr>
        <p:spPr>
          <a:xfrm>
            <a:off x="635000" y="1179513"/>
            <a:ext cx="4570413" cy="57546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088" lvl="2" indent="-192088">
              <a:buFont typeface="Arial" pitchFamily="34" charset="0"/>
              <a:buChar char="•"/>
              <a:defRPr/>
            </a:pP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Servicio de  cobertura nacional, gratuito y confidencial, atendido por un equipo de psicólogos/as. Orientando a padres y adultos responsables del cuidado de niños y niñas.</a:t>
            </a:r>
          </a:p>
          <a:p>
            <a:pPr marL="192088" lvl="2" indent="-192088">
              <a:buFont typeface="Arial" pitchFamily="34" charset="0"/>
              <a:buChar char="•"/>
              <a:defRPr/>
            </a:pP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192088" lvl="2" indent="-192088"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Se destaca su alta satisfacción usuaria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a nivel nacional 96,4% (UDP, 2012) </a:t>
            </a:r>
          </a:p>
          <a:p>
            <a:pPr marL="192088" lvl="2" indent="-192088">
              <a:buFont typeface="Arial" pitchFamily="34" charset="0"/>
              <a:buChar char="•"/>
              <a:defRPr/>
            </a:pP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192088" lvl="2" indent="-192088"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El principal grupo atendido son adultos en contacto con niños y niñas menores de 4 años. </a:t>
            </a:r>
          </a:p>
          <a:p>
            <a:pPr marL="192088" lvl="2" indent="-192088">
              <a:buFont typeface="Arial" pitchFamily="34" charset="0"/>
              <a:buChar char="•"/>
              <a:defRPr/>
            </a:pP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 marL="192088" lvl="2" indent="-192088">
              <a:buFont typeface="Arial" pitchFamily="34" charset="0"/>
              <a:buChar char="•"/>
              <a:defRPr/>
            </a:pP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Los principales motivos de consulta han sido históricamente </a:t>
            </a:r>
            <a:r>
              <a:rPr lang="es-C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las  intervenciones  respecto  de  un  niño/a. Dentro de esta categoría, el nivel conductual es el más consultado (72%), en el que se destacan las  conductas  agresivas,  conductas  oposicionistas  o  “pataletas”.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s-MX" sz="1600" kern="0" dirty="0">
              <a:solidFill>
                <a:srgbClr val="5F5F5F"/>
              </a:solidFill>
              <a:latin typeface="Arial" charset="0"/>
            </a:endParaRPr>
          </a:p>
          <a:p>
            <a:pPr>
              <a:defRPr/>
            </a:pPr>
            <a:endParaRPr lang="es-MX" sz="1600" dirty="0">
              <a:solidFill>
                <a:srgbClr val="595959"/>
              </a:solidFill>
              <a:latin typeface="Verdana" pitchFamily="34" charset="0"/>
            </a:endParaRPr>
          </a:p>
          <a:p>
            <a:pPr>
              <a:buFontTx/>
              <a:buChar char="-"/>
              <a:defRPr/>
            </a:pPr>
            <a:endParaRPr lang="es-CL" sz="1600" dirty="0">
              <a:solidFill>
                <a:srgbClr val="595959"/>
              </a:solidFill>
              <a:latin typeface="Verdana" pitchFamily="34" charset="0"/>
            </a:endParaRPr>
          </a:p>
        </p:txBody>
      </p:sp>
      <p:pic>
        <p:nvPicPr>
          <p:cNvPr id="7" name="6 Imagen" descr="logo fonoinfanci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179513"/>
            <a:ext cx="21875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7138" y="225425"/>
            <a:ext cx="6016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Llamada rectangular"/>
          <p:cNvSpPr/>
          <p:nvPr/>
        </p:nvSpPr>
        <p:spPr>
          <a:xfrm>
            <a:off x="6011863" y="4911725"/>
            <a:ext cx="2368550" cy="903288"/>
          </a:xfrm>
          <a:prstGeom prst="wedgeRectCallout">
            <a:avLst>
              <a:gd name="adj1" fmla="val 36422"/>
              <a:gd name="adj2" fmla="val -17102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El año 2012 recibió </a:t>
            </a:r>
            <a:r>
              <a:rPr lang="es-ES" sz="12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41.973 </a:t>
            </a:r>
            <a:r>
              <a:rPr lang="es-ES" sz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con un promedio de </a:t>
            </a:r>
            <a:r>
              <a:rPr lang="es-MX" sz="12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3.498 </a:t>
            </a:r>
            <a:r>
              <a:rPr lang="es-MX" sz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llamadas mensuales.</a:t>
            </a:r>
            <a:endParaRPr lang="es-CL" sz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76803" name="Rectangle 2"/>
          <p:cNvSpPr txBox="1">
            <a:spLocks/>
          </p:cNvSpPr>
          <p:nvPr/>
        </p:nvSpPr>
        <p:spPr bwMode="auto">
          <a:xfrm>
            <a:off x="0" y="6187629"/>
            <a:ext cx="9144000" cy="62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>
                <a:solidFill>
                  <a:schemeClr val="bg1"/>
                </a:solidFill>
                <a:latin typeface="Trebuchet MS" pitchFamily="34" charset="0"/>
              </a:rPr>
              <a:t>Avances</a:t>
            </a:r>
          </a:p>
        </p:txBody>
      </p:sp>
      <p:pic>
        <p:nvPicPr>
          <p:cNvPr id="8" name="7 Imagen" descr="nino moto baja.jpg"/>
          <p:cNvPicPr>
            <a:picLocks noChangeAspect="1"/>
          </p:cNvPicPr>
          <p:nvPr/>
        </p:nvPicPr>
        <p:blipFill>
          <a:blip r:embed="rId2"/>
          <a:srcRect l="4418" t="5815" b="766"/>
          <a:stretch>
            <a:fillRect/>
          </a:stretch>
        </p:blipFill>
        <p:spPr>
          <a:xfrm>
            <a:off x="2760052" y="620688"/>
            <a:ext cx="3428026" cy="50405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banner para pp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734"/>
            <a:ext cx="6824477" cy="524257"/>
          </a:xfrm>
          <a:prstGeom prst="rect">
            <a:avLst/>
          </a:prstGeom>
        </p:spPr>
      </p:pic>
      <p:sp>
        <p:nvSpPr>
          <p:cNvPr id="77827" name="1 Título"/>
          <p:cNvSpPr>
            <a:spLocks noGrp="1"/>
          </p:cNvSpPr>
          <p:nvPr>
            <p:ph type="title" idx="4294967295"/>
          </p:nvPr>
        </p:nvSpPr>
        <p:spPr>
          <a:xfrm>
            <a:off x="467544" y="415734"/>
            <a:ext cx="5615979" cy="524257"/>
          </a:xfrm>
          <a:noFill/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s-CL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ヒラギノ角ゴ Pro W3"/>
              </a:rPr>
              <a:t>Principales Evaluaciones de CHCC</a:t>
            </a:r>
          </a:p>
        </p:txBody>
      </p:sp>
      <p:sp>
        <p:nvSpPr>
          <p:cNvPr id="77828" name="8 CuadroTexto"/>
          <p:cNvSpPr txBox="1">
            <a:spLocks noChangeArrowheads="1"/>
          </p:cNvSpPr>
          <p:nvPr/>
        </p:nvSpPr>
        <p:spPr bwMode="auto">
          <a:xfrm>
            <a:off x="954669" y="1629955"/>
            <a:ext cx="743375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Evaluación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cuasi-experimental del PADBP (cohortes </a:t>
            </a: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no concurrentes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en el tiempo), ya realizada la medición de base.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Evaluación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experimental de tres brazos del Taller grupal de habilidades de crianza “Nadie es Perfecto”.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Estudio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de satisfacción del PADBP.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Estudio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de satisfacción y usabilidad del PARN.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Encuesta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Nacional de Implementación (condiciones de eficiencia para la implementación del PADBP).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Evaluación cualitativa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de la instalación del Programa de Apoyo al Desarrollo Biopsicosocial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Evaluación </a:t>
            </a:r>
            <a:r>
              <a:rPr lang="es-C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cuanti-cuali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de las redes comunales de Chile Crece Contigo</a:t>
            </a:r>
          </a:p>
        </p:txBody>
      </p:sp>
      <p:pic>
        <p:nvPicPr>
          <p:cNvPr id="6" name="5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3" y="1711265"/>
            <a:ext cx="143247" cy="111414"/>
          </a:xfrm>
          <a:prstGeom prst="rect">
            <a:avLst/>
          </a:prstGeom>
        </p:spPr>
      </p:pic>
      <p:pic>
        <p:nvPicPr>
          <p:cNvPr id="7" name="6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3" y="2431345"/>
            <a:ext cx="143247" cy="111414"/>
          </a:xfrm>
          <a:prstGeom prst="rect">
            <a:avLst/>
          </a:prstGeom>
        </p:spPr>
      </p:pic>
      <p:pic>
        <p:nvPicPr>
          <p:cNvPr id="8" name="7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3" y="3151425"/>
            <a:ext cx="143247" cy="111414"/>
          </a:xfrm>
          <a:prstGeom prst="rect">
            <a:avLst/>
          </a:prstGeom>
        </p:spPr>
      </p:pic>
      <p:pic>
        <p:nvPicPr>
          <p:cNvPr id="9" name="8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3" y="3583473"/>
            <a:ext cx="143247" cy="111414"/>
          </a:xfrm>
          <a:prstGeom prst="rect">
            <a:avLst/>
          </a:prstGeom>
        </p:spPr>
      </p:pic>
      <p:pic>
        <p:nvPicPr>
          <p:cNvPr id="11" name="10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3" y="3976115"/>
            <a:ext cx="143247" cy="111414"/>
          </a:xfrm>
          <a:prstGeom prst="rect">
            <a:avLst/>
          </a:prstGeom>
        </p:spPr>
      </p:pic>
      <p:pic>
        <p:nvPicPr>
          <p:cNvPr id="12" name="11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3" y="4663593"/>
            <a:ext cx="143247" cy="111414"/>
          </a:xfrm>
          <a:prstGeom prst="rect">
            <a:avLst/>
          </a:prstGeom>
        </p:spPr>
      </p:pic>
      <p:pic>
        <p:nvPicPr>
          <p:cNvPr id="13" name="12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3" y="5383673"/>
            <a:ext cx="143247" cy="111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banner para pp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734"/>
            <a:ext cx="6824477" cy="524257"/>
          </a:xfrm>
          <a:prstGeom prst="rect">
            <a:avLst/>
          </a:prstGeom>
        </p:spPr>
      </p:pic>
      <p:sp>
        <p:nvSpPr>
          <p:cNvPr id="788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404813"/>
            <a:ext cx="5195888" cy="503237"/>
          </a:xfrm>
          <a:noFill/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s-CL" b="1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ヒラギノ角ゴ Pro W3"/>
              </a:rPr>
              <a:t>Principales Evaluaciones: </a:t>
            </a:r>
            <a:r>
              <a:rPr lang="es-MX" dirty="0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ヒラギノ角ゴ Pro W3"/>
              </a:rPr>
              <a:t>Avances </a:t>
            </a:r>
            <a:endParaRPr lang="es-ES" dirty="0" smtClean="0">
              <a:solidFill>
                <a:schemeClr val="bg1"/>
              </a:solidFill>
              <a:latin typeface="Trebuchet MS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480423"/>
            <a:ext cx="7344047" cy="4108817"/>
          </a:xfrm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ct val="50000"/>
              </a:spcBef>
              <a:buClr>
                <a:schemeClr val="tx1"/>
              </a:buClr>
              <a:buSzPct val="80000"/>
              <a:buNone/>
            </a:pP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Consolidación y aumento de prestaciones 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relevantes para apoyar a los niños/as en su desarrollo: pesquisas de factores de riesgo en gestante, visitas domiciliarias, educación prenatal y en competencias parentales.</a:t>
            </a:r>
            <a:b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</a:br>
            <a:endParaRPr lang="es-E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marL="0" indent="0" algn="just" eaLnBrk="1" hangingPunct="1">
              <a:spcBef>
                <a:spcPct val="50000"/>
              </a:spcBef>
              <a:buClr>
                <a:schemeClr val="tx1"/>
              </a:buClr>
              <a:buSzPct val="80000"/>
              <a:buNone/>
            </a:pP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Altos niveles de satisfacción usuaria 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en los programas de Apoyo al Desarrollo Biopsicosocial y de Apoyo al Recién Nacido (ajuares), con un 81% y 94%, respectivamente.</a:t>
            </a:r>
            <a:b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</a:br>
            <a:endParaRPr lang="es-E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marL="0" indent="0" algn="just" eaLnBrk="1" hangingPunct="1">
              <a:spcBef>
                <a:spcPct val="50000"/>
              </a:spcBef>
              <a:buClr>
                <a:schemeClr val="tx1"/>
              </a:buClr>
              <a:buSzPct val="80000"/>
              <a:buNone/>
            </a:pP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Aumento presupuestario sistemático 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de CHCC (sobre un 8%, año 2011-2012), especialmente en recursos asignados a apoyar la gestión local y la oferta en educación preescolar.  </a:t>
            </a:r>
          </a:p>
          <a:p>
            <a:pPr marL="0" indent="0" algn="just"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Times New Roman" pitchFamily="18" charset="0"/>
              <a:buBlip>
                <a:blip r:embed="rId4"/>
              </a:buBlip>
            </a:pPr>
            <a:endParaRPr lang="es-MX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6" name="5 Imagen" descr="tips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11" y="1617866"/>
            <a:ext cx="231689" cy="180202"/>
          </a:xfrm>
          <a:prstGeom prst="rect">
            <a:avLst/>
          </a:prstGeom>
        </p:spPr>
      </p:pic>
      <p:pic>
        <p:nvPicPr>
          <p:cNvPr id="7" name="6 Imagen" descr="tips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11" y="3130034"/>
            <a:ext cx="231689" cy="180202"/>
          </a:xfrm>
          <a:prstGeom prst="rect">
            <a:avLst/>
          </a:prstGeom>
        </p:spPr>
      </p:pic>
      <p:pic>
        <p:nvPicPr>
          <p:cNvPr id="8" name="7 Imagen" descr="tips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11" y="4354170"/>
            <a:ext cx="231689" cy="180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476375" y="404813"/>
            <a:ext cx="8229600" cy="503237"/>
          </a:xfrm>
          <a:noFill/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es-MX" smtClean="0">
                <a:solidFill>
                  <a:schemeClr val="bg1"/>
                </a:solidFill>
                <a:latin typeface="Trebuchet MS" pitchFamily="34" charset="0"/>
                <a:ea typeface="ヒラギノ角ゴ Pro W3"/>
                <a:cs typeface="ヒラギノ角ゴ Pro W3"/>
              </a:rPr>
              <a:t>Algunos avances </a:t>
            </a:r>
            <a:endParaRPr lang="es-ES" smtClean="0">
              <a:solidFill>
                <a:schemeClr val="bg1"/>
              </a:solidFill>
              <a:latin typeface="Trebuchet MS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607889"/>
            <a:ext cx="7067128" cy="3693319"/>
          </a:xfrm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ct val="50000"/>
              </a:spcBef>
              <a:buClr>
                <a:schemeClr val="tx1"/>
              </a:buClr>
              <a:buSzPct val="80000"/>
              <a:buNone/>
            </a:pP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Encuesta a 340 encargados/as comunales de CHCC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: sus resultados permitirán orientar tanto el uso de los Fondos de Fortalecimiento Municipal como la asistencia técnica de los equipos regionales.</a:t>
            </a:r>
            <a:b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</a:br>
            <a:endParaRPr lang="es-E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marL="0" indent="0" algn="just" eaLnBrk="1" hangingPunct="1">
              <a:spcBef>
                <a:spcPct val="50000"/>
              </a:spcBef>
              <a:buClr>
                <a:schemeClr val="tx1"/>
              </a:buClr>
              <a:buSzPct val="80000"/>
              <a:buNone/>
            </a:pP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Construcción de Indicadores de Desempeño Clave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para el 100% de las comunas, el objetivo es tener indicadores que nos permitan identificar cómo lo están haciendo las Redes Comunales y qué apoyos necesitan.</a:t>
            </a:r>
            <a:b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</a:br>
            <a:endParaRPr lang="es-E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marL="0" indent="0" algn="just" eaLnBrk="1" hangingPunct="1">
              <a:spcBef>
                <a:spcPct val="50000"/>
              </a:spcBef>
              <a:buClr>
                <a:schemeClr val="tx1"/>
              </a:buClr>
              <a:buSzPct val="80000"/>
              <a:buNone/>
            </a:pP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Aumento progresivo en el </a:t>
            </a: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uso del Sistema de Registro, Derivación y Monitoreo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.</a:t>
            </a:r>
            <a:endParaRPr lang="es-MX" sz="1800" dirty="0" smtClean="0">
              <a:solidFill>
                <a:schemeClr val="tx1">
                  <a:lumMod val="65000"/>
                  <a:lumOff val="35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5" name="4 Imagen" descr="banner para pp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734"/>
            <a:ext cx="6824477" cy="52425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0825" y="404813"/>
            <a:ext cx="51958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Trebuchet MS" pitchFamily="34" charset="0"/>
              </a:rPr>
              <a:t>Principales Evaluaciones: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ヒラギノ角ゴ Pro W3"/>
                <a:cs typeface="ヒラギノ角ゴ Pro W3"/>
              </a:rPr>
              <a:t> Avances 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7" name="6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11" y="4816896"/>
            <a:ext cx="143247" cy="111414"/>
          </a:xfrm>
          <a:prstGeom prst="rect">
            <a:avLst/>
          </a:prstGeom>
        </p:spPr>
      </p:pic>
      <p:pic>
        <p:nvPicPr>
          <p:cNvPr id="8" name="7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11" y="3232720"/>
            <a:ext cx="143247" cy="111414"/>
          </a:xfrm>
          <a:prstGeom prst="rect">
            <a:avLst/>
          </a:prstGeom>
        </p:spPr>
      </p:pic>
      <p:pic>
        <p:nvPicPr>
          <p:cNvPr id="9" name="8 Imagen" descr="tips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11" y="1720552"/>
            <a:ext cx="143247" cy="111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15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3988"/>
            <a:ext cx="8316913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" y="188913"/>
            <a:ext cx="8135938" cy="792162"/>
          </a:xfrm>
        </p:spPr>
        <p:txBody>
          <a:bodyPr/>
          <a:lstStyle/>
          <a:p>
            <a:r>
              <a:rPr lang="es-ES" sz="20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Verdana" pitchFamily="34" charset="0"/>
              </a:rPr>
              <a:t>Ley de Presupuesto 2013: Ministerio Desarrollo Social</a:t>
            </a:r>
            <a:br>
              <a:rPr lang="es-ES" sz="20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Verdana" pitchFamily="34" charset="0"/>
              </a:rPr>
            </a:br>
            <a:r>
              <a:rPr lang="es-ES" sz="20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cs typeface="Verdana" pitchFamily="34" charset="0"/>
              </a:rPr>
              <a:t>CHCC; En qué estamos hoy…? </a:t>
            </a:r>
            <a:endParaRPr lang="es-CL" sz="2000" b="1" smtClean="0">
              <a:solidFill>
                <a:schemeClr val="bg1"/>
              </a:solidFill>
              <a:latin typeface="Verdana" pitchFamily="34" charset="0"/>
              <a:ea typeface="ヒラギノ角ゴ Pro W3"/>
              <a:cs typeface="Verdana" pitchFamily="34" charset="0"/>
            </a:endParaRP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1196975"/>
            <a:ext cx="87122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3600" b="1" dirty="0">
                <a:latin typeface="gobCL" pitchFamily="50" charset="0"/>
              </a:rPr>
              <a:t>	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MX" b="1" dirty="0">
              <a:latin typeface="gobCL" pitchFamily="50" charset="0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81923" name="2 CuadroTexto"/>
          <p:cNvSpPr txBox="1">
            <a:spLocks noChangeArrowheads="1"/>
          </p:cNvSpPr>
          <p:nvPr/>
        </p:nvSpPr>
        <p:spPr bwMode="auto">
          <a:xfrm>
            <a:off x="0" y="61436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FFFF"/>
                </a:solidFill>
                <a:latin typeface="Trebuchet MS" pitchFamily="34" charset="0"/>
              </a:rPr>
              <a:t>Aprendizajes</a:t>
            </a:r>
            <a:endParaRPr lang="es-ES" sz="32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8" name="7 Imagen" descr="nina mano baja.jpg"/>
          <p:cNvPicPr>
            <a:picLocks noChangeAspect="1"/>
          </p:cNvPicPr>
          <p:nvPr/>
        </p:nvPicPr>
        <p:blipFill>
          <a:blip r:embed="rId2"/>
          <a:srcRect l="9033" t="6951" r="5882" b="19550"/>
          <a:stretch>
            <a:fillRect/>
          </a:stretch>
        </p:blipFill>
        <p:spPr>
          <a:xfrm>
            <a:off x="2627784" y="908720"/>
            <a:ext cx="3888432" cy="50405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56463" y="0"/>
            <a:ext cx="708025" cy="814388"/>
            <a:chOff x="14568" y="1080"/>
            <a:chExt cx="1114" cy="12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578" y="1090"/>
              <a:ext cx="490" cy="1262"/>
              <a:chOff x="14578" y="1090"/>
              <a:chExt cx="490" cy="1262"/>
            </a:xfrm>
          </p:grpSpPr>
          <p:sp>
            <p:nvSpPr>
              <p:cNvPr id="24" name="Freeform 4"/>
              <p:cNvSpPr>
                <a:spLocks/>
              </p:cNvSpPr>
              <p:nvPr/>
            </p:nvSpPr>
            <p:spPr bwMode="auto">
              <a:xfrm>
                <a:off x="14578" y="1090"/>
                <a:ext cx="490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490" h="126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067" y="1090"/>
              <a:ext cx="605" cy="1262"/>
              <a:chOff x="15067" y="1090"/>
              <a:chExt cx="605" cy="1262"/>
            </a:xfrm>
          </p:grpSpPr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15067" y="1090"/>
                <a:ext cx="605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605" h="126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256463" y="6418263"/>
            <a:ext cx="708025" cy="439737"/>
            <a:chOff x="14568" y="10468"/>
            <a:chExt cx="1114" cy="692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578" y="10478"/>
              <a:ext cx="490" cy="672"/>
              <a:chOff x="14578" y="10478"/>
              <a:chExt cx="490" cy="672"/>
            </a:xfrm>
          </p:grpSpPr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14578" y="10478"/>
                <a:ext cx="490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490" h="67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5067" y="10478"/>
              <a:ext cx="605" cy="672"/>
              <a:chOff x="15067" y="10478"/>
              <a:chExt cx="605" cy="672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15067" y="10478"/>
                <a:ext cx="605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605" h="67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898989"/>
                </a:solidFill>
                <a:effectLst/>
                <a:latin typeface="Calibri" pitchFamily="34" charset="0"/>
                <a:ea typeface="Verdana" pitchFamily="34" charset="0"/>
                <a:cs typeface="Verdana" pitchFamily="34" charset="0"/>
              </a:rPr>
              <a:t>Gobierno de Chile | Ministerio de Desarrollo Social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64" name="Rectangle 6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8088" tIns="1498128" rIns="25392" bIns="10791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21683" name="Rectangle 17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98" name="Rectangle 180"/>
          <p:cNvSpPr>
            <a:spLocks noChangeArrowheads="1"/>
          </p:cNvSpPr>
          <p:nvPr/>
        </p:nvSpPr>
        <p:spPr bwMode="auto">
          <a:xfrm>
            <a:off x="694506" y="1988840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14%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Rectangle 180"/>
          <p:cNvSpPr>
            <a:spLocks noChangeArrowheads="1"/>
          </p:cNvSpPr>
          <p:nvPr/>
        </p:nvSpPr>
        <p:spPr bwMode="auto">
          <a:xfrm>
            <a:off x="694506" y="2348880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12%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Rectangle 180"/>
          <p:cNvSpPr>
            <a:spLocks noChangeArrowheads="1"/>
          </p:cNvSpPr>
          <p:nvPr/>
        </p:nvSpPr>
        <p:spPr bwMode="auto">
          <a:xfrm>
            <a:off x="694506" y="3264320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6%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Rectangle 180"/>
          <p:cNvSpPr>
            <a:spLocks noChangeArrowheads="1"/>
          </p:cNvSpPr>
          <p:nvPr/>
        </p:nvSpPr>
        <p:spPr bwMode="auto">
          <a:xfrm>
            <a:off x="694506" y="3861048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2" name="Rectangle 180"/>
          <p:cNvSpPr>
            <a:spLocks noChangeArrowheads="1"/>
          </p:cNvSpPr>
          <p:nvPr/>
        </p:nvSpPr>
        <p:spPr bwMode="auto">
          <a:xfrm>
            <a:off x="694506" y="4133920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Rectangle 180"/>
          <p:cNvSpPr>
            <a:spLocks noChangeArrowheads="1"/>
          </p:cNvSpPr>
          <p:nvPr/>
        </p:nvSpPr>
        <p:spPr bwMode="auto">
          <a:xfrm>
            <a:off x="8127464" y="2236802"/>
            <a:ext cx="909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+49%</a:t>
            </a:r>
            <a:endParaRPr lang="es-CL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79512" y="5751403"/>
            <a:ext cx="632256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08000" algn="l"/>
              </a:tabLst>
            </a:pP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Sobrepeso y obesidad se siguen disparando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08000" algn="l"/>
              </a:tabLst>
            </a:pPr>
            <a:r>
              <a:rPr lang="es-CL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Hay </a:t>
            </a: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72.000 niños más con sobrepeso entre 2006 y 2011</a:t>
            </a:r>
          </a:p>
        </p:txBody>
      </p:sp>
      <p:sp>
        <p:nvSpPr>
          <p:cNvPr id="61" name="60 Rectángulo"/>
          <p:cNvSpPr/>
          <p:nvPr/>
        </p:nvSpPr>
        <p:spPr>
          <a:xfrm>
            <a:off x="1270570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1990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1918642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1992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3" name="62 Rectángulo"/>
          <p:cNvSpPr/>
          <p:nvPr/>
        </p:nvSpPr>
        <p:spPr>
          <a:xfrm>
            <a:off x="2715931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1994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4" name="63 Rectángulo"/>
          <p:cNvSpPr/>
          <p:nvPr/>
        </p:nvSpPr>
        <p:spPr>
          <a:xfrm>
            <a:off x="3364003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1996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3940067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1998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6" name="65 Rectángulo"/>
          <p:cNvSpPr/>
          <p:nvPr/>
        </p:nvSpPr>
        <p:spPr>
          <a:xfrm>
            <a:off x="4660147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2000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7" name="66 Rectángulo"/>
          <p:cNvSpPr/>
          <p:nvPr/>
        </p:nvSpPr>
        <p:spPr>
          <a:xfrm>
            <a:off x="5308219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2003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8" name="67 Rectángulo"/>
          <p:cNvSpPr/>
          <p:nvPr/>
        </p:nvSpPr>
        <p:spPr>
          <a:xfrm>
            <a:off x="6023098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2006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9" name="68 Rectángulo"/>
          <p:cNvSpPr/>
          <p:nvPr/>
        </p:nvSpPr>
        <p:spPr>
          <a:xfrm>
            <a:off x="6671170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2009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0" name="69 Rectángulo"/>
          <p:cNvSpPr/>
          <p:nvPr/>
        </p:nvSpPr>
        <p:spPr>
          <a:xfrm>
            <a:off x="7319242" y="443711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2011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198562" y="1844824"/>
            <a:ext cx="6746875" cy="2592884"/>
            <a:chOff x="2481" y="-4026"/>
            <a:chExt cx="10624" cy="3842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2486" y="-746"/>
              <a:ext cx="10613" cy="2"/>
              <a:chOff x="2486" y="-746"/>
              <a:chExt cx="10613" cy="2"/>
            </a:xfrm>
          </p:grpSpPr>
          <p:sp>
            <p:nvSpPr>
              <p:cNvPr id="24580" name="Freeform 4"/>
              <p:cNvSpPr>
                <a:spLocks/>
              </p:cNvSpPr>
              <p:nvPr/>
            </p:nvSpPr>
            <p:spPr bwMode="auto">
              <a:xfrm>
                <a:off x="2486" y="-746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2486" y="-1217"/>
              <a:ext cx="10613" cy="2"/>
              <a:chOff x="2486" y="-1217"/>
              <a:chExt cx="10613" cy="2"/>
            </a:xfrm>
          </p:grpSpPr>
          <p:sp>
            <p:nvSpPr>
              <p:cNvPr id="24582" name="Freeform 6"/>
              <p:cNvSpPr>
                <a:spLocks/>
              </p:cNvSpPr>
              <p:nvPr/>
            </p:nvSpPr>
            <p:spPr bwMode="auto">
              <a:xfrm>
                <a:off x="2486" y="-1217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2486" y="-1682"/>
              <a:ext cx="10613" cy="2"/>
              <a:chOff x="2486" y="-1682"/>
              <a:chExt cx="10613" cy="2"/>
            </a:xfrm>
          </p:grpSpPr>
          <p:sp>
            <p:nvSpPr>
              <p:cNvPr id="24584" name="Freeform 8"/>
              <p:cNvSpPr>
                <a:spLocks/>
              </p:cNvSpPr>
              <p:nvPr/>
            </p:nvSpPr>
            <p:spPr bwMode="auto">
              <a:xfrm>
                <a:off x="2486" y="-1682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2486" y="-2153"/>
              <a:ext cx="10613" cy="2"/>
              <a:chOff x="2486" y="-2153"/>
              <a:chExt cx="10613" cy="2"/>
            </a:xfrm>
          </p:grpSpPr>
          <p:sp>
            <p:nvSpPr>
              <p:cNvPr id="24586" name="Freeform 10"/>
              <p:cNvSpPr>
                <a:spLocks/>
              </p:cNvSpPr>
              <p:nvPr/>
            </p:nvSpPr>
            <p:spPr bwMode="auto">
              <a:xfrm>
                <a:off x="2486" y="-2153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2486" y="-2618"/>
              <a:ext cx="10613" cy="2"/>
              <a:chOff x="2486" y="-2618"/>
              <a:chExt cx="10613" cy="2"/>
            </a:xfrm>
          </p:grpSpPr>
          <p:sp>
            <p:nvSpPr>
              <p:cNvPr id="24588" name="Freeform 12"/>
              <p:cNvSpPr>
                <a:spLocks/>
              </p:cNvSpPr>
              <p:nvPr/>
            </p:nvSpPr>
            <p:spPr bwMode="auto">
              <a:xfrm>
                <a:off x="2486" y="-2618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2486" y="-3084"/>
              <a:ext cx="10613" cy="2"/>
              <a:chOff x="2486" y="-3084"/>
              <a:chExt cx="10613" cy="2"/>
            </a:xfrm>
          </p:grpSpPr>
          <p:sp>
            <p:nvSpPr>
              <p:cNvPr id="24590" name="Freeform 14"/>
              <p:cNvSpPr>
                <a:spLocks/>
              </p:cNvSpPr>
              <p:nvPr/>
            </p:nvSpPr>
            <p:spPr bwMode="auto">
              <a:xfrm>
                <a:off x="2486" y="-3084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2486" y="-3554"/>
              <a:ext cx="10613" cy="2"/>
              <a:chOff x="2486" y="-3554"/>
              <a:chExt cx="10613" cy="2"/>
            </a:xfrm>
          </p:grpSpPr>
          <p:sp>
            <p:nvSpPr>
              <p:cNvPr id="24592" name="Freeform 16"/>
              <p:cNvSpPr>
                <a:spLocks/>
              </p:cNvSpPr>
              <p:nvPr/>
            </p:nvSpPr>
            <p:spPr bwMode="auto">
              <a:xfrm>
                <a:off x="2486" y="-3554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2486" y="-4020"/>
              <a:ext cx="10613" cy="2"/>
              <a:chOff x="2486" y="-4020"/>
              <a:chExt cx="10613" cy="2"/>
            </a:xfrm>
          </p:grpSpPr>
          <p:sp>
            <p:nvSpPr>
              <p:cNvPr id="24594" name="Freeform 18"/>
              <p:cNvSpPr>
                <a:spLocks/>
              </p:cNvSpPr>
              <p:nvPr/>
            </p:nvSpPr>
            <p:spPr bwMode="auto">
              <a:xfrm>
                <a:off x="2486" y="-4020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2578" y="-4020"/>
              <a:ext cx="2" cy="3830"/>
              <a:chOff x="2578" y="-4020"/>
              <a:chExt cx="2" cy="3830"/>
            </a:xfrm>
          </p:grpSpPr>
          <p:sp>
            <p:nvSpPr>
              <p:cNvPr id="24596" name="Freeform 20"/>
              <p:cNvSpPr>
                <a:spLocks/>
              </p:cNvSpPr>
              <p:nvPr/>
            </p:nvSpPr>
            <p:spPr bwMode="auto">
              <a:xfrm>
                <a:off x="2578" y="-4020"/>
                <a:ext cx="2" cy="38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31"/>
                  </a:cxn>
                </a:cxnLst>
                <a:rect l="0" t="0" r="r" b="b"/>
                <a:pathLst>
                  <a:path h="3830">
                    <a:moveTo>
                      <a:pt x="0" y="0"/>
                    </a:moveTo>
                    <a:lnTo>
                      <a:pt x="0" y="383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9" name="Group 21"/>
            <p:cNvGrpSpPr>
              <a:grpSpLocks/>
            </p:cNvGrpSpPr>
            <p:nvPr/>
          </p:nvGrpSpPr>
          <p:grpSpPr bwMode="auto">
            <a:xfrm>
              <a:off x="2486" y="-281"/>
              <a:ext cx="10613" cy="2"/>
              <a:chOff x="2486" y="-281"/>
              <a:chExt cx="10613" cy="2"/>
            </a:xfrm>
          </p:grpSpPr>
          <p:sp>
            <p:nvSpPr>
              <p:cNvPr id="24598" name="Freeform 22"/>
              <p:cNvSpPr>
                <a:spLocks/>
              </p:cNvSpPr>
              <p:nvPr/>
            </p:nvSpPr>
            <p:spPr bwMode="auto">
              <a:xfrm>
                <a:off x="2486" y="-281"/>
                <a:ext cx="1061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13" y="0"/>
                  </a:cxn>
                </a:cxnLst>
                <a:rect l="0" t="0" r="r" b="b"/>
                <a:pathLst>
                  <a:path w="10613">
                    <a:moveTo>
                      <a:pt x="0" y="0"/>
                    </a:moveTo>
                    <a:lnTo>
                      <a:pt x="10613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3629" y="-281"/>
              <a:ext cx="2" cy="91"/>
              <a:chOff x="3629" y="-281"/>
              <a:chExt cx="2" cy="91"/>
            </a:xfrm>
          </p:grpSpPr>
          <p:sp>
            <p:nvSpPr>
              <p:cNvPr id="24600" name="Freeform 24"/>
              <p:cNvSpPr>
                <a:spLocks/>
              </p:cNvSpPr>
              <p:nvPr/>
            </p:nvSpPr>
            <p:spPr bwMode="auto">
              <a:xfrm>
                <a:off x="3629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4680" y="-281"/>
              <a:ext cx="2" cy="91"/>
              <a:chOff x="4680" y="-281"/>
              <a:chExt cx="2" cy="91"/>
            </a:xfrm>
          </p:grpSpPr>
          <p:sp>
            <p:nvSpPr>
              <p:cNvPr id="24602" name="Freeform 26"/>
              <p:cNvSpPr>
                <a:spLocks/>
              </p:cNvSpPr>
              <p:nvPr/>
            </p:nvSpPr>
            <p:spPr bwMode="auto">
              <a:xfrm>
                <a:off x="4680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5736" y="-281"/>
              <a:ext cx="2" cy="91"/>
              <a:chOff x="5736" y="-281"/>
              <a:chExt cx="2" cy="91"/>
            </a:xfrm>
          </p:grpSpPr>
          <p:sp>
            <p:nvSpPr>
              <p:cNvPr id="24604" name="Freeform 28"/>
              <p:cNvSpPr>
                <a:spLocks/>
              </p:cNvSpPr>
              <p:nvPr/>
            </p:nvSpPr>
            <p:spPr bwMode="auto">
              <a:xfrm>
                <a:off x="5736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6787" y="-281"/>
              <a:ext cx="2" cy="91"/>
              <a:chOff x="6787" y="-281"/>
              <a:chExt cx="2" cy="91"/>
            </a:xfrm>
          </p:grpSpPr>
          <p:sp>
            <p:nvSpPr>
              <p:cNvPr id="24606" name="Freeform 30"/>
              <p:cNvSpPr>
                <a:spLocks/>
              </p:cNvSpPr>
              <p:nvPr/>
            </p:nvSpPr>
            <p:spPr bwMode="auto">
              <a:xfrm>
                <a:off x="6787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7838" y="-281"/>
              <a:ext cx="2" cy="91"/>
              <a:chOff x="7838" y="-281"/>
              <a:chExt cx="2" cy="91"/>
            </a:xfrm>
          </p:grpSpPr>
          <p:sp>
            <p:nvSpPr>
              <p:cNvPr id="24608" name="Freeform 32"/>
              <p:cNvSpPr>
                <a:spLocks/>
              </p:cNvSpPr>
              <p:nvPr/>
            </p:nvSpPr>
            <p:spPr bwMode="auto">
              <a:xfrm>
                <a:off x="7838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7" name="Group 33"/>
            <p:cNvGrpSpPr>
              <a:grpSpLocks/>
            </p:cNvGrpSpPr>
            <p:nvPr/>
          </p:nvGrpSpPr>
          <p:grpSpPr bwMode="auto">
            <a:xfrm>
              <a:off x="8890" y="-281"/>
              <a:ext cx="2" cy="91"/>
              <a:chOff x="8890" y="-281"/>
              <a:chExt cx="2" cy="91"/>
            </a:xfrm>
          </p:grpSpPr>
          <p:sp>
            <p:nvSpPr>
              <p:cNvPr id="24610" name="Freeform 34"/>
              <p:cNvSpPr>
                <a:spLocks/>
              </p:cNvSpPr>
              <p:nvPr/>
            </p:nvSpPr>
            <p:spPr bwMode="auto">
              <a:xfrm>
                <a:off x="8890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9941" y="-281"/>
              <a:ext cx="2" cy="91"/>
              <a:chOff x="9941" y="-281"/>
              <a:chExt cx="2" cy="91"/>
            </a:xfrm>
          </p:grpSpPr>
          <p:sp>
            <p:nvSpPr>
              <p:cNvPr id="24612" name="Freeform 36"/>
              <p:cNvSpPr>
                <a:spLocks/>
              </p:cNvSpPr>
              <p:nvPr/>
            </p:nvSpPr>
            <p:spPr bwMode="auto">
              <a:xfrm>
                <a:off x="9941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2" name="Group 37"/>
            <p:cNvGrpSpPr>
              <a:grpSpLocks/>
            </p:cNvGrpSpPr>
            <p:nvPr/>
          </p:nvGrpSpPr>
          <p:grpSpPr bwMode="auto">
            <a:xfrm>
              <a:off x="10997" y="-281"/>
              <a:ext cx="2" cy="91"/>
              <a:chOff x="10997" y="-281"/>
              <a:chExt cx="2" cy="91"/>
            </a:xfrm>
          </p:grpSpPr>
          <p:sp>
            <p:nvSpPr>
              <p:cNvPr id="24614" name="Freeform 38"/>
              <p:cNvSpPr>
                <a:spLocks/>
              </p:cNvSpPr>
              <p:nvPr/>
            </p:nvSpPr>
            <p:spPr bwMode="auto">
              <a:xfrm>
                <a:off x="10997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3" name="Group 39"/>
            <p:cNvGrpSpPr>
              <a:grpSpLocks/>
            </p:cNvGrpSpPr>
            <p:nvPr/>
          </p:nvGrpSpPr>
          <p:grpSpPr bwMode="auto">
            <a:xfrm>
              <a:off x="12048" y="-281"/>
              <a:ext cx="2" cy="91"/>
              <a:chOff x="12048" y="-281"/>
              <a:chExt cx="2" cy="91"/>
            </a:xfrm>
          </p:grpSpPr>
          <p:sp>
            <p:nvSpPr>
              <p:cNvPr id="24616" name="Freeform 40"/>
              <p:cNvSpPr>
                <a:spLocks/>
              </p:cNvSpPr>
              <p:nvPr/>
            </p:nvSpPr>
            <p:spPr bwMode="auto">
              <a:xfrm>
                <a:off x="12048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4" name="Group 41"/>
            <p:cNvGrpSpPr>
              <a:grpSpLocks/>
            </p:cNvGrpSpPr>
            <p:nvPr/>
          </p:nvGrpSpPr>
          <p:grpSpPr bwMode="auto">
            <a:xfrm>
              <a:off x="13099" y="-281"/>
              <a:ext cx="2" cy="91"/>
              <a:chOff x="13099" y="-281"/>
              <a:chExt cx="2" cy="91"/>
            </a:xfrm>
          </p:grpSpPr>
          <p:sp>
            <p:nvSpPr>
              <p:cNvPr id="24618" name="Freeform 42"/>
              <p:cNvSpPr>
                <a:spLocks/>
              </p:cNvSpPr>
              <p:nvPr/>
            </p:nvSpPr>
            <p:spPr bwMode="auto">
              <a:xfrm>
                <a:off x="13099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5" name="Group 43"/>
            <p:cNvGrpSpPr>
              <a:grpSpLocks/>
            </p:cNvGrpSpPr>
            <p:nvPr/>
          </p:nvGrpSpPr>
          <p:grpSpPr bwMode="auto">
            <a:xfrm>
              <a:off x="3068" y="-3597"/>
              <a:ext cx="9544" cy="2203"/>
              <a:chOff x="3068" y="-3597"/>
              <a:chExt cx="9544" cy="2203"/>
            </a:xfrm>
          </p:grpSpPr>
          <p:sp>
            <p:nvSpPr>
              <p:cNvPr id="24620" name="Freeform 44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2134" y="1752"/>
                  </a:cxn>
                  <a:cxn ang="0">
                    <a:pos x="1089" y="1809"/>
                  </a:cxn>
                  <a:cxn ang="0">
                    <a:pos x="1079" y="1809"/>
                  </a:cxn>
                  <a:cxn ang="0">
                    <a:pos x="28" y="2121"/>
                  </a:cxn>
                  <a:cxn ang="0">
                    <a:pos x="20" y="2126"/>
                  </a:cxn>
                  <a:cxn ang="0">
                    <a:pos x="7" y="2139"/>
                  </a:cxn>
                  <a:cxn ang="0">
                    <a:pos x="0" y="2156"/>
                  </a:cxn>
                  <a:cxn ang="0">
                    <a:pos x="2" y="2178"/>
                  </a:cxn>
                  <a:cxn ang="0">
                    <a:pos x="14" y="2193"/>
                  </a:cxn>
                  <a:cxn ang="0">
                    <a:pos x="31" y="2202"/>
                  </a:cxn>
                  <a:cxn ang="0">
                    <a:pos x="52" y="2203"/>
                  </a:cxn>
                  <a:cxn ang="0">
                    <a:pos x="1103" y="1891"/>
                  </a:cxn>
                  <a:cxn ang="0">
                    <a:pos x="1094" y="1891"/>
                  </a:cxn>
                  <a:cxn ang="0">
                    <a:pos x="2145" y="1833"/>
                  </a:cxn>
                  <a:cxn ang="0">
                    <a:pos x="2154" y="1833"/>
                  </a:cxn>
                  <a:cxn ang="0">
                    <a:pos x="2164" y="1824"/>
                  </a:cxn>
                  <a:cxn ang="0">
                    <a:pos x="2252" y="1761"/>
                  </a:cxn>
                  <a:cxn ang="0">
                    <a:pos x="2121" y="1761"/>
                  </a:cxn>
                  <a:cxn ang="0">
                    <a:pos x="2134" y="1752"/>
                  </a:cxn>
                </a:cxnLst>
                <a:rect l="0" t="0" r="r" b="b"/>
                <a:pathLst>
                  <a:path w="9544" h="2203">
                    <a:moveTo>
                      <a:pt x="2134" y="1752"/>
                    </a:moveTo>
                    <a:lnTo>
                      <a:pt x="1089" y="1809"/>
                    </a:lnTo>
                    <a:lnTo>
                      <a:pt x="1079" y="1809"/>
                    </a:lnTo>
                    <a:lnTo>
                      <a:pt x="28" y="2121"/>
                    </a:lnTo>
                    <a:lnTo>
                      <a:pt x="20" y="2126"/>
                    </a:lnTo>
                    <a:lnTo>
                      <a:pt x="7" y="2139"/>
                    </a:lnTo>
                    <a:lnTo>
                      <a:pt x="0" y="2156"/>
                    </a:lnTo>
                    <a:lnTo>
                      <a:pt x="2" y="2178"/>
                    </a:lnTo>
                    <a:lnTo>
                      <a:pt x="14" y="2193"/>
                    </a:lnTo>
                    <a:lnTo>
                      <a:pt x="31" y="2202"/>
                    </a:lnTo>
                    <a:lnTo>
                      <a:pt x="52" y="2203"/>
                    </a:lnTo>
                    <a:lnTo>
                      <a:pt x="1103" y="1891"/>
                    </a:lnTo>
                    <a:lnTo>
                      <a:pt x="1094" y="1891"/>
                    </a:lnTo>
                    <a:lnTo>
                      <a:pt x="2145" y="1833"/>
                    </a:lnTo>
                    <a:lnTo>
                      <a:pt x="2154" y="1833"/>
                    </a:lnTo>
                    <a:lnTo>
                      <a:pt x="2164" y="1824"/>
                    </a:lnTo>
                    <a:lnTo>
                      <a:pt x="2252" y="1761"/>
                    </a:lnTo>
                    <a:lnTo>
                      <a:pt x="2121" y="1761"/>
                    </a:lnTo>
                    <a:lnTo>
                      <a:pt x="2134" y="1752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1" name="Freeform 45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2140" y="1752"/>
                  </a:cxn>
                  <a:cxn ang="0">
                    <a:pos x="2134" y="1752"/>
                  </a:cxn>
                  <a:cxn ang="0">
                    <a:pos x="2121" y="1761"/>
                  </a:cxn>
                  <a:cxn ang="0">
                    <a:pos x="2140" y="1752"/>
                  </a:cxn>
                </a:cxnLst>
                <a:rect l="0" t="0" r="r" b="b"/>
                <a:pathLst>
                  <a:path w="9544" h="2203">
                    <a:moveTo>
                      <a:pt x="2140" y="1752"/>
                    </a:moveTo>
                    <a:lnTo>
                      <a:pt x="2134" y="1752"/>
                    </a:lnTo>
                    <a:lnTo>
                      <a:pt x="2121" y="1761"/>
                    </a:lnTo>
                    <a:lnTo>
                      <a:pt x="2140" y="1752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2" name="Freeform 46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2266" y="1752"/>
                  </a:cxn>
                  <a:cxn ang="0">
                    <a:pos x="2140" y="1752"/>
                  </a:cxn>
                  <a:cxn ang="0">
                    <a:pos x="2121" y="1761"/>
                  </a:cxn>
                  <a:cxn ang="0">
                    <a:pos x="2252" y="1761"/>
                  </a:cxn>
                  <a:cxn ang="0">
                    <a:pos x="2266" y="1752"/>
                  </a:cxn>
                </a:cxnLst>
                <a:rect l="0" t="0" r="r" b="b"/>
                <a:pathLst>
                  <a:path w="9544" h="2203">
                    <a:moveTo>
                      <a:pt x="2266" y="1752"/>
                    </a:moveTo>
                    <a:lnTo>
                      <a:pt x="2140" y="1752"/>
                    </a:lnTo>
                    <a:lnTo>
                      <a:pt x="2121" y="1761"/>
                    </a:lnTo>
                    <a:lnTo>
                      <a:pt x="2252" y="1761"/>
                    </a:lnTo>
                    <a:lnTo>
                      <a:pt x="2266" y="1752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3" name="Freeform 47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3196" y="1008"/>
                  </a:cxn>
                  <a:cxn ang="0">
                    <a:pos x="3186" y="1008"/>
                  </a:cxn>
                  <a:cxn ang="0">
                    <a:pos x="3177" y="1012"/>
                  </a:cxn>
                  <a:cxn ang="0">
                    <a:pos x="3172" y="1017"/>
                  </a:cxn>
                  <a:cxn ang="0">
                    <a:pos x="2134" y="1752"/>
                  </a:cxn>
                  <a:cxn ang="0">
                    <a:pos x="2140" y="1752"/>
                  </a:cxn>
                  <a:cxn ang="0">
                    <a:pos x="2266" y="1752"/>
                  </a:cxn>
                  <a:cxn ang="0">
                    <a:pos x="3202" y="1089"/>
                  </a:cxn>
                  <a:cxn ang="0">
                    <a:pos x="3191" y="1089"/>
                  </a:cxn>
                  <a:cxn ang="0">
                    <a:pos x="3215" y="1080"/>
                  </a:cxn>
                  <a:cxn ang="0">
                    <a:pos x="4300" y="1080"/>
                  </a:cxn>
                  <a:cxn ang="0">
                    <a:pos x="4499" y="1012"/>
                  </a:cxn>
                  <a:cxn ang="0">
                    <a:pos x="4233" y="1012"/>
                  </a:cxn>
                  <a:cxn ang="0">
                    <a:pos x="3196" y="1008"/>
                  </a:cxn>
                </a:cxnLst>
                <a:rect l="0" t="0" r="r" b="b"/>
                <a:pathLst>
                  <a:path w="9544" h="2203">
                    <a:moveTo>
                      <a:pt x="3196" y="1008"/>
                    </a:moveTo>
                    <a:lnTo>
                      <a:pt x="3186" y="1008"/>
                    </a:lnTo>
                    <a:lnTo>
                      <a:pt x="3177" y="1012"/>
                    </a:lnTo>
                    <a:lnTo>
                      <a:pt x="3172" y="1017"/>
                    </a:lnTo>
                    <a:lnTo>
                      <a:pt x="2134" y="1752"/>
                    </a:lnTo>
                    <a:lnTo>
                      <a:pt x="2140" y="1752"/>
                    </a:lnTo>
                    <a:lnTo>
                      <a:pt x="2266" y="1752"/>
                    </a:lnTo>
                    <a:lnTo>
                      <a:pt x="3202" y="1089"/>
                    </a:lnTo>
                    <a:lnTo>
                      <a:pt x="3191" y="1089"/>
                    </a:lnTo>
                    <a:lnTo>
                      <a:pt x="3215" y="1080"/>
                    </a:lnTo>
                    <a:lnTo>
                      <a:pt x="4300" y="1080"/>
                    </a:lnTo>
                    <a:lnTo>
                      <a:pt x="4499" y="1012"/>
                    </a:lnTo>
                    <a:lnTo>
                      <a:pt x="4233" y="1012"/>
                    </a:lnTo>
                    <a:lnTo>
                      <a:pt x="3196" y="1008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4" name="Freeform 48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5596" y="739"/>
                  </a:cxn>
                  <a:cxn ang="0">
                    <a:pos x="5313" y="739"/>
                  </a:cxn>
                  <a:cxn ang="0">
                    <a:pos x="5302" y="742"/>
                  </a:cxn>
                  <a:cxn ang="0">
                    <a:pos x="6340" y="1041"/>
                  </a:cxn>
                  <a:cxn ang="0">
                    <a:pos x="6350" y="1041"/>
                  </a:cxn>
                  <a:cxn ang="0">
                    <a:pos x="7401" y="1156"/>
                  </a:cxn>
                  <a:cxn ang="0">
                    <a:pos x="7410" y="1156"/>
                  </a:cxn>
                  <a:cxn ang="0">
                    <a:pos x="7415" y="1152"/>
                  </a:cxn>
                  <a:cxn ang="0">
                    <a:pos x="7625" y="1075"/>
                  </a:cxn>
                  <a:cxn ang="0">
                    <a:pos x="7391" y="1075"/>
                  </a:cxn>
                  <a:cxn ang="0">
                    <a:pos x="7395" y="1074"/>
                  </a:cxn>
                  <a:cxn ang="0">
                    <a:pos x="6354" y="960"/>
                  </a:cxn>
                  <a:cxn ang="0">
                    <a:pos x="6364" y="960"/>
                  </a:cxn>
                  <a:cxn ang="0">
                    <a:pos x="5596" y="739"/>
                  </a:cxn>
                </a:cxnLst>
                <a:rect l="0" t="0" r="r" b="b"/>
                <a:pathLst>
                  <a:path w="9544" h="2203">
                    <a:moveTo>
                      <a:pt x="5596" y="739"/>
                    </a:moveTo>
                    <a:lnTo>
                      <a:pt x="5313" y="739"/>
                    </a:lnTo>
                    <a:lnTo>
                      <a:pt x="5302" y="742"/>
                    </a:lnTo>
                    <a:lnTo>
                      <a:pt x="6340" y="1041"/>
                    </a:lnTo>
                    <a:lnTo>
                      <a:pt x="6350" y="1041"/>
                    </a:lnTo>
                    <a:lnTo>
                      <a:pt x="7401" y="1156"/>
                    </a:lnTo>
                    <a:lnTo>
                      <a:pt x="7410" y="1156"/>
                    </a:lnTo>
                    <a:lnTo>
                      <a:pt x="7415" y="1152"/>
                    </a:lnTo>
                    <a:lnTo>
                      <a:pt x="7625" y="1075"/>
                    </a:lnTo>
                    <a:lnTo>
                      <a:pt x="7391" y="1075"/>
                    </a:lnTo>
                    <a:lnTo>
                      <a:pt x="7395" y="1074"/>
                    </a:lnTo>
                    <a:lnTo>
                      <a:pt x="6354" y="960"/>
                    </a:lnTo>
                    <a:lnTo>
                      <a:pt x="6364" y="960"/>
                    </a:lnTo>
                    <a:lnTo>
                      <a:pt x="5596" y="739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5" name="Freeform 49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4300" y="1080"/>
                  </a:cxn>
                  <a:cxn ang="0">
                    <a:pos x="3215" y="1080"/>
                  </a:cxn>
                  <a:cxn ang="0">
                    <a:pos x="3202" y="1089"/>
                  </a:cxn>
                  <a:cxn ang="0">
                    <a:pos x="4242" y="1094"/>
                  </a:cxn>
                  <a:cxn ang="0">
                    <a:pos x="4257" y="1094"/>
                  </a:cxn>
                  <a:cxn ang="0">
                    <a:pos x="4300" y="1080"/>
                  </a:cxn>
                </a:cxnLst>
                <a:rect l="0" t="0" r="r" b="b"/>
                <a:pathLst>
                  <a:path w="9544" h="2203">
                    <a:moveTo>
                      <a:pt x="4300" y="1080"/>
                    </a:moveTo>
                    <a:lnTo>
                      <a:pt x="3215" y="1080"/>
                    </a:lnTo>
                    <a:lnTo>
                      <a:pt x="3202" y="1089"/>
                    </a:lnTo>
                    <a:lnTo>
                      <a:pt x="4242" y="1094"/>
                    </a:lnTo>
                    <a:lnTo>
                      <a:pt x="4257" y="1094"/>
                    </a:lnTo>
                    <a:lnTo>
                      <a:pt x="4300" y="1080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6" name="Freeform 50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3215" y="1080"/>
                  </a:cxn>
                  <a:cxn ang="0">
                    <a:pos x="3191" y="1089"/>
                  </a:cxn>
                  <a:cxn ang="0">
                    <a:pos x="3202" y="1089"/>
                  </a:cxn>
                  <a:cxn ang="0">
                    <a:pos x="3215" y="1080"/>
                  </a:cxn>
                </a:cxnLst>
                <a:rect l="0" t="0" r="r" b="b"/>
                <a:pathLst>
                  <a:path w="9544" h="2203">
                    <a:moveTo>
                      <a:pt x="3215" y="1080"/>
                    </a:moveTo>
                    <a:lnTo>
                      <a:pt x="3191" y="1089"/>
                    </a:lnTo>
                    <a:lnTo>
                      <a:pt x="3202" y="1089"/>
                    </a:lnTo>
                    <a:lnTo>
                      <a:pt x="3215" y="1080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7" name="Freeform 51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7395" y="1074"/>
                  </a:cxn>
                  <a:cxn ang="0">
                    <a:pos x="7391" y="1075"/>
                  </a:cxn>
                  <a:cxn ang="0">
                    <a:pos x="7406" y="1075"/>
                  </a:cxn>
                  <a:cxn ang="0">
                    <a:pos x="7395" y="1074"/>
                  </a:cxn>
                </a:cxnLst>
                <a:rect l="0" t="0" r="r" b="b"/>
                <a:pathLst>
                  <a:path w="9544" h="2203">
                    <a:moveTo>
                      <a:pt x="7395" y="1074"/>
                    </a:moveTo>
                    <a:lnTo>
                      <a:pt x="7391" y="1075"/>
                    </a:lnTo>
                    <a:lnTo>
                      <a:pt x="7406" y="1075"/>
                    </a:lnTo>
                    <a:lnTo>
                      <a:pt x="7395" y="1074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8" name="Freeform 52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8437" y="693"/>
                  </a:cxn>
                  <a:cxn ang="0">
                    <a:pos x="7395" y="1074"/>
                  </a:cxn>
                  <a:cxn ang="0">
                    <a:pos x="7406" y="1075"/>
                  </a:cxn>
                  <a:cxn ang="0">
                    <a:pos x="7625" y="1075"/>
                  </a:cxn>
                  <a:cxn ang="0">
                    <a:pos x="8466" y="768"/>
                  </a:cxn>
                  <a:cxn ang="0">
                    <a:pos x="8476" y="768"/>
                  </a:cxn>
                  <a:cxn ang="0">
                    <a:pos x="8585" y="696"/>
                  </a:cxn>
                  <a:cxn ang="0">
                    <a:pos x="8433" y="696"/>
                  </a:cxn>
                  <a:cxn ang="0">
                    <a:pos x="8437" y="693"/>
                  </a:cxn>
                </a:cxnLst>
                <a:rect l="0" t="0" r="r" b="b"/>
                <a:pathLst>
                  <a:path w="9544" h="2203">
                    <a:moveTo>
                      <a:pt x="8437" y="693"/>
                    </a:moveTo>
                    <a:lnTo>
                      <a:pt x="7395" y="1074"/>
                    </a:lnTo>
                    <a:lnTo>
                      <a:pt x="7406" y="1075"/>
                    </a:lnTo>
                    <a:lnTo>
                      <a:pt x="7625" y="1075"/>
                    </a:lnTo>
                    <a:lnTo>
                      <a:pt x="8466" y="768"/>
                    </a:lnTo>
                    <a:lnTo>
                      <a:pt x="8476" y="768"/>
                    </a:lnTo>
                    <a:lnTo>
                      <a:pt x="8585" y="696"/>
                    </a:lnTo>
                    <a:lnTo>
                      <a:pt x="8433" y="696"/>
                    </a:lnTo>
                    <a:lnTo>
                      <a:pt x="8437" y="693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29" name="Freeform 53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4233" y="1012"/>
                  </a:cxn>
                  <a:cxn ang="0">
                    <a:pos x="4247" y="1012"/>
                  </a:cxn>
                  <a:cxn ang="0">
                    <a:pos x="4233" y="1012"/>
                  </a:cxn>
                </a:cxnLst>
                <a:rect l="0" t="0" r="r" b="b"/>
                <a:pathLst>
                  <a:path w="9544" h="2203">
                    <a:moveTo>
                      <a:pt x="4233" y="1012"/>
                    </a:moveTo>
                    <a:lnTo>
                      <a:pt x="4247" y="1012"/>
                    </a:lnTo>
                    <a:lnTo>
                      <a:pt x="4233" y="1012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30" name="Freeform 54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5313" y="657"/>
                  </a:cxn>
                  <a:cxn ang="0">
                    <a:pos x="5289" y="657"/>
                  </a:cxn>
                  <a:cxn ang="0">
                    <a:pos x="4233" y="1012"/>
                  </a:cxn>
                  <a:cxn ang="0">
                    <a:pos x="4247" y="1012"/>
                  </a:cxn>
                  <a:cxn ang="0">
                    <a:pos x="4499" y="1012"/>
                  </a:cxn>
                  <a:cxn ang="0">
                    <a:pos x="5302" y="742"/>
                  </a:cxn>
                  <a:cxn ang="0">
                    <a:pos x="5289" y="739"/>
                  </a:cxn>
                  <a:cxn ang="0">
                    <a:pos x="5596" y="739"/>
                  </a:cxn>
                  <a:cxn ang="0">
                    <a:pos x="5313" y="657"/>
                  </a:cxn>
                </a:cxnLst>
                <a:rect l="0" t="0" r="r" b="b"/>
                <a:pathLst>
                  <a:path w="9544" h="2203">
                    <a:moveTo>
                      <a:pt x="5313" y="657"/>
                    </a:moveTo>
                    <a:lnTo>
                      <a:pt x="5289" y="657"/>
                    </a:lnTo>
                    <a:lnTo>
                      <a:pt x="4233" y="1012"/>
                    </a:lnTo>
                    <a:lnTo>
                      <a:pt x="4247" y="1012"/>
                    </a:lnTo>
                    <a:lnTo>
                      <a:pt x="4499" y="1012"/>
                    </a:lnTo>
                    <a:lnTo>
                      <a:pt x="5302" y="742"/>
                    </a:lnTo>
                    <a:lnTo>
                      <a:pt x="5289" y="739"/>
                    </a:lnTo>
                    <a:lnTo>
                      <a:pt x="5596" y="739"/>
                    </a:lnTo>
                    <a:lnTo>
                      <a:pt x="5313" y="657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31" name="Freeform 55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5313" y="739"/>
                  </a:cxn>
                  <a:cxn ang="0">
                    <a:pos x="5289" y="739"/>
                  </a:cxn>
                  <a:cxn ang="0">
                    <a:pos x="5302" y="742"/>
                  </a:cxn>
                  <a:cxn ang="0">
                    <a:pos x="5313" y="739"/>
                  </a:cxn>
                </a:cxnLst>
                <a:rect l="0" t="0" r="r" b="b"/>
                <a:pathLst>
                  <a:path w="9544" h="2203">
                    <a:moveTo>
                      <a:pt x="5313" y="739"/>
                    </a:moveTo>
                    <a:lnTo>
                      <a:pt x="5289" y="739"/>
                    </a:lnTo>
                    <a:lnTo>
                      <a:pt x="5302" y="742"/>
                    </a:lnTo>
                    <a:lnTo>
                      <a:pt x="5313" y="739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32" name="Freeform 56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8442" y="691"/>
                  </a:cxn>
                  <a:cxn ang="0">
                    <a:pos x="8437" y="693"/>
                  </a:cxn>
                  <a:cxn ang="0">
                    <a:pos x="8433" y="696"/>
                  </a:cxn>
                  <a:cxn ang="0">
                    <a:pos x="8442" y="691"/>
                  </a:cxn>
                </a:cxnLst>
                <a:rect l="0" t="0" r="r" b="b"/>
                <a:pathLst>
                  <a:path w="9544" h="2203">
                    <a:moveTo>
                      <a:pt x="8442" y="691"/>
                    </a:moveTo>
                    <a:lnTo>
                      <a:pt x="8437" y="693"/>
                    </a:lnTo>
                    <a:lnTo>
                      <a:pt x="8433" y="696"/>
                    </a:lnTo>
                    <a:lnTo>
                      <a:pt x="8442" y="691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33" name="Freeform 57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8592" y="691"/>
                  </a:cxn>
                  <a:cxn ang="0">
                    <a:pos x="8442" y="691"/>
                  </a:cxn>
                  <a:cxn ang="0">
                    <a:pos x="8433" y="696"/>
                  </a:cxn>
                  <a:cxn ang="0">
                    <a:pos x="8585" y="696"/>
                  </a:cxn>
                  <a:cxn ang="0">
                    <a:pos x="8592" y="691"/>
                  </a:cxn>
                </a:cxnLst>
                <a:rect l="0" t="0" r="r" b="b"/>
                <a:pathLst>
                  <a:path w="9544" h="2203">
                    <a:moveTo>
                      <a:pt x="8592" y="691"/>
                    </a:moveTo>
                    <a:lnTo>
                      <a:pt x="8442" y="691"/>
                    </a:lnTo>
                    <a:lnTo>
                      <a:pt x="8433" y="696"/>
                    </a:lnTo>
                    <a:lnTo>
                      <a:pt x="8585" y="696"/>
                    </a:lnTo>
                    <a:lnTo>
                      <a:pt x="8592" y="691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4634" name="Freeform 58"/>
              <p:cNvSpPr>
                <a:spLocks/>
              </p:cNvSpPr>
              <p:nvPr/>
            </p:nvSpPr>
            <p:spPr bwMode="auto">
              <a:xfrm>
                <a:off x="3068" y="-3597"/>
                <a:ext cx="9544" cy="2203"/>
              </a:xfrm>
              <a:custGeom>
                <a:avLst/>
                <a:gdLst/>
                <a:ahLst/>
                <a:cxnLst>
                  <a:cxn ang="0">
                    <a:pos x="9502" y="0"/>
                  </a:cxn>
                  <a:cxn ang="0">
                    <a:pos x="9484" y="4"/>
                  </a:cxn>
                  <a:cxn ang="0">
                    <a:pos x="8437" y="693"/>
                  </a:cxn>
                  <a:cxn ang="0">
                    <a:pos x="8442" y="691"/>
                  </a:cxn>
                  <a:cxn ang="0">
                    <a:pos x="8592" y="691"/>
                  </a:cxn>
                  <a:cxn ang="0">
                    <a:pos x="9536" y="67"/>
                  </a:cxn>
                  <a:cxn ang="0">
                    <a:pos x="9544" y="51"/>
                  </a:cxn>
                  <a:cxn ang="0">
                    <a:pos x="9544" y="33"/>
                  </a:cxn>
                  <a:cxn ang="0">
                    <a:pos x="9537" y="13"/>
                  </a:cxn>
                  <a:cxn ang="0">
                    <a:pos x="9521" y="3"/>
                  </a:cxn>
                  <a:cxn ang="0">
                    <a:pos x="9502" y="0"/>
                  </a:cxn>
                </a:cxnLst>
                <a:rect l="0" t="0" r="r" b="b"/>
                <a:pathLst>
                  <a:path w="9544" h="2203">
                    <a:moveTo>
                      <a:pt x="9502" y="0"/>
                    </a:moveTo>
                    <a:lnTo>
                      <a:pt x="9484" y="4"/>
                    </a:lnTo>
                    <a:lnTo>
                      <a:pt x="8437" y="693"/>
                    </a:lnTo>
                    <a:lnTo>
                      <a:pt x="8442" y="691"/>
                    </a:lnTo>
                    <a:lnTo>
                      <a:pt x="8592" y="691"/>
                    </a:lnTo>
                    <a:lnTo>
                      <a:pt x="9536" y="67"/>
                    </a:lnTo>
                    <a:lnTo>
                      <a:pt x="9544" y="51"/>
                    </a:lnTo>
                    <a:lnTo>
                      <a:pt x="9544" y="33"/>
                    </a:lnTo>
                    <a:lnTo>
                      <a:pt x="9537" y="13"/>
                    </a:lnTo>
                    <a:lnTo>
                      <a:pt x="9521" y="3"/>
                    </a:lnTo>
                    <a:lnTo>
                      <a:pt x="9502" y="0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129" name="Rectangle 180"/>
          <p:cNvSpPr>
            <a:spLocks noChangeArrowheads="1"/>
          </p:cNvSpPr>
          <p:nvPr/>
        </p:nvSpPr>
        <p:spPr bwMode="auto">
          <a:xfrm>
            <a:off x="7103218" y="1844824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14,0%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0" name="Rectangle 180"/>
          <p:cNvSpPr>
            <a:spLocks noChangeArrowheads="1"/>
          </p:cNvSpPr>
          <p:nvPr/>
        </p:nvSpPr>
        <p:spPr bwMode="auto">
          <a:xfrm>
            <a:off x="7098427" y="2557692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11,1%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1" name="Rectangle 180"/>
          <p:cNvSpPr>
            <a:spLocks noChangeArrowheads="1"/>
          </p:cNvSpPr>
          <p:nvPr/>
        </p:nvSpPr>
        <p:spPr bwMode="auto">
          <a:xfrm>
            <a:off x="5827544" y="3008036"/>
            <a:ext cx="545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9,4%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2" name="Rectangle 180"/>
          <p:cNvSpPr>
            <a:spLocks noChangeArrowheads="1"/>
          </p:cNvSpPr>
          <p:nvPr/>
        </p:nvSpPr>
        <p:spPr bwMode="auto">
          <a:xfrm>
            <a:off x="694506" y="3553271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Rectangle 180"/>
          <p:cNvSpPr>
            <a:spLocks noChangeArrowheads="1"/>
          </p:cNvSpPr>
          <p:nvPr/>
        </p:nvSpPr>
        <p:spPr bwMode="auto">
          <a:xfrm>
            <a:off x="694506" y="2924944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8%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Rectangle 180"/>
          <p:cNvSpPr>
            <a:spLocks noChangeArrowheads="1"/>
          </p:cNvSpPr>
          <p:nvPr/>
        </p:nvSpPr>
        <p:spPr bwMode="auto">
          <a:xfrm>
            <a:off x="694506" y="2636912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59"/>
          <p:cNvGrpSpPr>
            <a:grpSpLocks/>
          </p:cNvGrpSpPr>
          <p:nvPr/>
        </p:nvGrpSpPr>
        <p:grpSpPr bwMode="auto">
          <a:xfrm>
            <a:off x="8028384" y="2060848"/>
            <a:ext cx="112713" cy="771525"/>
            <a:chOff x="13300" y="-145"/>
            <a:chExt cx="178" cy="1215"/>
          </a:xfrm>
        </p:grpSpPr>
        <p:grpSp>
          <p:nvGrpSpPr>
            <p:cNvPr id="37" name="Group 60"/>
            <p:cNvGrpSpPr>
              <a:grpSpLocks/>
            </p:cNvGrpSpPr>
            <p:nvPr/>
          </p:nvGrpSpPr>
          <p:grpSpPr bwMode="auto">
            <a:xfrm>
              <a:off x="13310" y="1022"/>
              <a:ext cx="91" cy="38"/>
              <a:chOff x="13310" y="1022"/>
              <a:chExt cx="91" cy="38"/>
            </a:xfrm>
          </p:grpSpPr>
          <p:sp>
            <p:nvSpPr>
              <p:cNvPr id="24637" name="Freeform 61"/>
              <p:cNvSpPr>
                <a:spLocks/>
              </p:cNvSpPr>
              <p:nvPr/>
            </p:nvSpPr>
            <p:spPr bwMode="auto">
              <a:xfrm>
                <a:off x="13310" y="1022"/>
                <a:ext cx="91" cy="3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24" y="5"/>
                  </a:cxn>
                  <a:cxn ang="0">
                    <a:pos x="0" y="5"/>
                  </a:cxn>
                  <a:cxn ang="0">
                    <a:pos x="0" y="38"/>
                  </a:cxn>
                  <a:cxn ang="0">
                    <a:pos x="53" y="38"/>
                  </a:cxn>
                  <a:cxn ang="0">
                    <a:pos x="63" y="34"/>
                  </a:cxn>
                  <a:cxn ang="0">
                    <a:pos x="72" y="34"/>
                  </a:cxn>
                  <a:cxn ang="0">
                    <a:pos x="72" y="29"/>
                  </a:cxn>
                  <a:cxn ang="0">
                    <a:pos x="82" y="29"/>
                  </a:cxn>
                  <a:cxn ang="0">
                    <a:pos x="82" y="24"/>
                  </a:cxn>
                  <a:cxn ang="0">
                    <a:pos x="87" y="24"/>
                  </a:cxn>
                  <a:cxn ang="0">
                    <a:pos x="87" y="19"/>
                  </a:cxn>
                  <a:cxn ang="0">
                    <a:pos x="92" y="14"/>
                  </a:cxn>
                  <a:cxn ang="0">
                    <a:pos x="92" y="10"/>
                  </a:cxn>
                  <a:cxn ang="0">
                    <a:pos x="53" y="10"/>
                  </a:cxn>
                  <a:cxn ang="0">
                    <a:pos x="53" y="0"/>
                  </a:cxn>
                </a:cxnLst>
                <a:rect l="0" t="0" r="r" b="b"/>
                <a:pathLst>
                  <a:path w="91" h="38">
                    <a:moveTo>
                      <a:pt x="53" y="0"/>
                    </a:moveTo>
                    <a:lnTo>
                      <a:pt x="34" y="0"/>
                    </a:lnTo>
                    <a:lnTo>
                      <a:pt x="24" y="5"/>
                    </a:lnTo>
                    <a:lnTo>
                      <a:pt x="0" y="5"/>
                    </a:lnTo>
                    <a:lnTo>
                      <a:pt x="0" y="38"/>
                    </a:lnTo>
                    <a:lnTo>
                      <a:pt x="53" y="38"/>
                    </a:lnTo>
                    <a:lnTo>
                      <a:pt x="63" y="34"/>
                    </a:lnTo>
                    <a:lnTo>
                      <a:pt x="72" y="34"/>
                    </a:lnTo>
                    <a:lnTo>
                      <a:pt x="72" y="29"/>
                    </a:lnTo>
                    <a:lnTo>
                      <a:pt x="82" y="29"/>
                    </a:lnTo>
                    <a:lnTo>
                      <a:pt x="82" y="24"/>
                    </a:lnTo>
                    <a:lnTo>
                      <a:pt x="87" y="24"/>
                    </a:lnTo>
                    <a:lnTo>
                      <a:pt x="87" y="19"/>
                    </a:lnTo>
                    <a:lnTo>
                      <a:pt x="92" y="14"/>
                    </a:lnTo>
                    <a:lnTo>
                      <a:pt x="92" y="10"/>
                    </a:lnTo>
                    <a:lnTo>
                      <a:pt x="53" y="1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13363" y="1017"/>
              <a:ext cx="38" cy="14"/>
              <a:chOff x="13363" y="1017"/>
              <a:chExt cx="38" cy="14"/>
            </a:xfrm>
          </p:grpSpPr>
          <p:sp>
            <p:nvSpPr>
              <p:cNvPr id="24639" name="Freeform 63"/>
              <p:cNvSpPr>
                <a:spLocks/>
              </p:cNvSpPr>
              <p:nvPr/>
            </p:nvSpPr>
            <p:spPr bwMode="auto">
              <a:xfrm>
                <a:off x="13363" y="1017"/>
                <a:ext cx="38" cy="1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39" y="15"/>
                  </a:cxn>
                  <a:cxn ang="0">
                    <a:pos x="39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38" h="14">
                    <a:moveTo>
                      <a:pt x="5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39" y="15"/>
                    </a:lnTo>
                    <a:lnTo>
                      <a:pt x="39" y="5"/>
                    </a:lnTo>
                    <a:lnTo>
                      <a:pt x="5" y="5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9" name="Group 64"/>
            <p:cNvGrpSpPr>
              <a:grpSpLocks/>
            </p:cNvGrpSpPr>
            <p:nvPr/>
          </p:nvGrpSpPr>
          <p:grpSpPr bwMode="auto">
            <a:xfrm>
              <a:off x="13363" y="1017"/>
              <a:ext cx="5" cy="10"/>
              <a:chOff x="13363" y="1017"/>
              <a:chExt cx="5" cy="10"/>
            </a:xfrm>
          </p:grpSpPr>
          <p:sp>
            <p:nvSpPr>
              <p:cNvPr id="24641" name="Freeform 65"/>
              <p:cNvSpPr>
                <a:spLocks/>
              </p:cNvSpPr>
              <p:nvPr/>
            </p:nvSpPr>
            <p:spPr bwMode="auto">
              <a:xfrm>
                <a:off x="13363" y="1017"/>
                <a:ext cx="5" cy="1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0" name="Group 66"/>
            <p:cNvGrpSpPr>
              <a:grpSpLocks/>
            </p:cNvGrpSpPr>
            <p:nvPr/>
          </p:nvGrpSpPr>
          <p:grpSpPr bwMode="auto">
            <a:xfrm>
              <a:off x="13363" y="463"/>
              <a:ext cx="38" cy="559"/>
              <a:chOff x="13363" y="463"/>
              <a:chExt cx="38" cy="559"/>
            </a:xfrm>
          </p:grpSpPr>
          <p:sp>
            <p:nvSpPr>
              <p:cNvPr id="24643" name="Freeform 67"/>
              <p:cNvSpPr>
                <a:spLocks/>
              </p:cNvSpPr>
              <p:nvPr/>
            </p:nvSpPr>
            <p:spPr bwMode="auto">
              <a:xfrm>
                <a:off x="13363" y="463"/>
                <a:ext cx="38" cy="55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0" y="559"/>
                  </a:cxn>
                  <a:cxn ang="0">
                    <a:pos x="5" y="554"/>
                  </a:cxn>
                  <a:cxn ang="0">
                    <a:pos x="39" y="554"/>
                  </a:cxn>
                  <a:cxn ang="0">
                    <a:pos x="39" y="26"/>
                  </a:cxn>
                  <a:cxn ang="0">
                    <a:pos x="29" y="26"/>
                  </a:cxn>
                  <a:cxn ang="0">
                    <a:pos x="34" y="21"/>
                  </a:cxn>
                  <a:cxn ang="0">
                    <a:pos x="36" y="17"/>
                  </a:cxn>
                  <a:cxn ang="0">
                    <a:pos x="34" y="17"/>
                  </a:cxn>
                  <a:cxn ang="0">
                    <a:pos x="24" y="12"/>
                  </a:cxn>
                  <a:cxn ang="0">
                    <a:pos x="15" y="12"/>
                  </a:cxn>
                  <a:cxn ang="0">
                    <a:pos x="15" y="7"/>
                  </a:cxn>
                  <a:cxn ang="0">
                    <a:pos x="5" y="7"/>
                  </a:cxn>
                  <a:cxn ang="0">
                    <a:pos x="5" y="2"/>
                  </a:cxn>
                  <a:cxn ang="0">
                    <a:pos x="3" y="0"/>
                  </a:cxn>
                </a:cxnLst>
                <a:rect l="0" t="0" r="r" b="b"/>
                <a:pathLst>
                  <a:path w="38" h="559">
                    <a:moveTo>
                      <a:pt x="3" y="0"/>
                    </a:moveTo>
                    <a:lnTo>
                      <a:pt x="0" y="2"/>
                    </a:lnTo>
                    <a:lnTo>
                      <a:pt x="0" y="559"/>
                    </a:lnTo>
                    <a:lnTo>
                      <a:pt x="5" y="554"/>
                    </a:lnTo>
                    <a:lnTo>
                      <a:pt x="39" y="554"/>
                    </a:lnTo>
                    <a:lnTo>
                      <a:pt x="39" y="26"/>
                    </a:lnTo>
                    <a:lnTo>
                      <a:pt x="29" y="26"/>
                    </a:lnTo>
                    <a:lnTo>
                      <a:pt x="34" y="21"/>
                    </a:lnTo>
                    <a:lnTo>
                      <a:pt x="36" y="17"/>
                    </a:lnTo>
                    <a:lnTo>
                      <a:pt x="34" y="17"/>
                    </a:lnTo>
                    <a:lnTo>
                      <a:pt x="24" y="12"/>
                    </a:lnTo>
                    <a:lnTo>
                      <a:pt x="15" y="12"/>
                    </a:lnTo>
                    <a:lnTo>
                      <a:pt x="15" y="7"/>
                    </a:lnTo>
                    <a:lnTo>
                      <a:pt x="5" y="7"/>
                    </a:lnTo>
                    <a:lnTo>
                      <a:pt x="5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1" name="Group 68"/>
            <p:cNvGrpSpPr>
              <a:grpSpLocks/>
            </p:cNvGrpSpPr>
            <p:nvPr/>
          </p:nvGrpSpPr>
          <p:grpSpPr bwMode="auto">
            <a:xfrm>
              <a:off x="13368" y="1020"/>
              <a:ext cx="34" cy="2"/>
              <a:chOff x="13368" y="1020"/>
              <a:chExt cx="34" cy="2"/>
            </a:xfrm>
          </p:grpSpPr>
          <p:sp>
            <p:nvSpPr>
              <p:cNvPr id="24645" name="Freeform 69"/>
              <p:cNvSpPr>
                <a:spLocks/>
              </p:cNvSpPr>
              <p:nvPr/>
            </p:nvSpPr>
            <p:spPr bwMode="auto">
              <a:xfrm>
                <a:off x="13368" y="1020"/>
                <a:ext cx="3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</a:cxnLst>
                <a:rect l="0" t="0" r="r" b="b"/>
                <a:pathLst>
                  <a:path w="34">
                    <a:moveTo>
                      <a:pt x="0" y="0"/>
                    </a:moveTo>
                    <a:lnTo>
                      <a:pt x="34" y="0"/>
                    </a:lnTo>
                  </a:path>
                </a:pathLst>
              </a:custGeom>
              <a:noFill/>
              <a:ln w="4318">
                <a:solidFill>
                  <a:srgbClr val="DB41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2" name="Group 70"/>
            <p:cNvGrpSpPr>
              <a:grpSpLocks/>
            </p:cNvGrpSpPr>
            <p:nvPr/>
          </p:nvGrpSpPr>
          <p:grpSpPr bwMode="auto">
            <a:xfrm>
              <a:off x="13392" y="475"/>
              <a:ext cx="10" cy="14"/>
              <a:chOff x="13392" y="475"/>
              <a:chExt cx="10" cy="14"/>
            </a:xfrm>
          </p:grpSpPr>
          <p:sp>
            <p:nvSpPr>
              <p:cNvPr id="24647" name="Freeform 71"/>
              <p:cNvSpPr>
                <a:spLocks/>
              </p:cNvSpPr>
              <p:nvPr/>
            </p:nvSpPr>
            <p:spPr bwMode="auto">
              <a:xfrm>
                <a:off x="13392" y="475"/>
                <a:ext cx="10" cy="1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9"/>
                  </a:cxn>
                  <a:cxn ang="0">
                    <a:pos x="0" y="14"/>
                  </a:cxn>
                  <a:cxn ang="0">
                    <a:pos x="10" y="14"/>
                  </a:cxn>
                  <a:cxn ang="0">
                    <a:pos x="10" y="0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5" y="9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3" name="Group 72"/>
            <p:cNvGrpSpPr>
              <a:grpSpLocks/>
            </p:cNvGrpSpPr>
            <p:nvPr/>
          </p:nvGrpSpPr>
          <p:grpSpPr bwMode="auto">
            <a:xfrm>
              <a:off x="13366" y="441"/>
              <a:ext cx="89" cy="43"/>
              <a:chOff x="13366" y="441"/>
              <a:chExt cx="89" cy="43"/>
            </a:xfrm>
          </p:grpSpPr>
          <p:sp>
            <p:nvSpPr>
              <p:cNvPr id="24649" name="Freeform 73"/>
              <p:cNvSpPr>
                <a:spLocks/>
              </p:cNvSpPr>
              <p:nvPr/>
            </p:nvSpPr>
            <p:spPr bwMode="auto">
              <a:xfrm>
                <a:off x="13366" y="441"/>
                <a:ext cx="89" cy="4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6" y="0"/>
                  </a:cxn>
                  <a:cxn ang="0">
                    <a:pos x="36" y="10"/>
                  </a:cxn>
                  <a:cxn ang="0">
                    <a:pos x="12" y="10"/>
                  </a:cxn>
                  <a:cxn ang="0">
                    <a:pos x="12" y="15"/>
                  </a:cxn>
                  <a:cxn ang="0">
                    <a:pos x="2" y="15"/>
                  </a:cxn>
                  <a:cxn ang="0">
                    <a:pos x="2" y="19"/>
                  </a:cxn>
                  <a:cxn ang="0">
                    <a:pos x="0" y="22"/>
                  </a:cxn>
                  <a:cxn ang="0">
                    <a:pos x="2" y="24"/>
                  </a:cxn>
                  <a:cxn ang="0">
                    <a:pos x="2" y="29"/>
                  </a:cxn>
                  <a:cxn ang="0">
                    <a:pos x="12" y="29"/>
                  </a:cxn>
                  <a:cxn ang="0">
                    <a:pos x="12" y="34"/>
                  </a:cxn>
                  <a:cxn ang="0">
                    <a:pos x="36" y="34"/>
                  </a:cxn>
                  <a:cxn ang="0">
                    <a:pos x="36" y="43"/>
                  </a:cxn>
                  <a:cxn ang="0">
                    <a:pos x="60" y="43"/>
                  </a:cxn>
                  <a:cxn ang="0">
                    <a:pos x="88" y="39"/>
                  </a:cxn>
                  <a:cxn ang="0">
                    <a:pos x="84" y="39"/>
                  </a:cxn>
                  <a:cxn ang="0">
                    <a:pos x="84" y="5"/>
                  </a:cxn>
                  <a:cxn ang="0">
                    <a:pos x="88" y="5"/>
                  </a:cxn>
                  <a:cxn ang="0">
                    <a:pos x="60" y="0"/>
                  </a:cxn>
                </a:cxnLst>
                <a:rect l="0" t="0" r="r" b="b"/>
                <a:pathLst>
                  <a:path w="89" h="43">
                    <a:moveTo>
                      <a:pt x="60" y="0"/>
                    </a:moveTo>
                    <a:lnTo>
                      <a:pt x="36" y="0"/>
                    </a:lnTo>
                    <a:lnTo>
                      <a:pt x="36" y="10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2" y="29"/>
                    </a:lnTo>
                    <a:lnTo>
                      <a:pt x="12" y="29"/>
                    </a:lnTo>
                    <a:lnTo>
                      <a:pt x="12" y="34"/>
                    </a:lnTo>
                    <a:lnTo>
                      <a:pt x="36" y="34"/>
                    </a:lnTo>
                    <a:lnTo>
                      <a:pt x="36" y="43"/>
                    </a:lnTo>
                    <a:lnTo>
                      <a:pt x="60" y="43"/>
                    </a:lnTo>
                    <a:lnTo>
                      <a:pt x="88" y="39"/>
                    </a:lnTo>
                    <a:lnTo>
                      <a:pt x="84" y="39"/>
                    </a:lnTo>
                    <a:lnTo>
                      <a:pt x="84" y="5"/>
                    </a:lnTo>
                    <a:lnTo>
                      <a:pt x="88" y="5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4" name="Group 74"/>
            <p:cNvGrpSpPr>
              <a:grpSpLocks/>
            </p:cNvGrpSpPr>
            <p:nvPr/>
          </p:nvGrpSpPr>
          <p:grpSpPr bwMode="auto">
            <a:xfrm>
              <a:off x="13387" y="475"/>
              <a:ext cx="14" cy="5"/>
              <a:chOff x="13387" y="475"/>
              <a:chExt cx="14" cy="5"/>
            </a:xfrm>
          </p:grpSpPr>
          <p:sp>
            <p:nvSpPr>
              <p:cNvPr id="24651" name="Freeform 75"/>
              <p:cNvSpPr>
                <a:spLocks/>
              </p:cNvSpPr>
              <p:nvPr/>
            </p:nvSpPr>
            <p:spPr bwMode="auto">
              <a:xfrm>
                <a:off x="13387" y="475"/>
                <a:ext cx="14" cy="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0" y="0"/>
                  </a:cxn>
                  <a:cxn ang="0">
                    <a:pos x="10" y="5"/>
                  </a:cxn>
                  <a:cxn ang="0">
                    <a:pos x="12" y="5"/>
                  </a:cxn>
                  <a:cxn ang="0">
                    <a:pos x="15" y="0"/>
                  </a:cxn>
                </a:cxnLst>
                <a:rect l="0" t="0" r="r" b="b"/>
                <a:pathLst>
                  <a:path w="14" h="5">
                    <a:moveTo>
                      <a:pt x="15" y="0"/>
                    </a:moveTo>
                    <a:lnTo>
                      <a:pt x="0" y="0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5" name="Group 76"/>
            <p:cNvGrpSpPr>
              <a:grpSpLocks/>
            </p:cNvGrpSpPr>
            <p:nvPr/>
          </p:nvGrpSpPr>
          <p:grpSpPr bwMode="auto">
            <a:xfrm>
              <a:off x="13450" y="446"/>
              <a:ext cx="19" cy="34"/>
              <a:chOff x="13450" y="446"/>
              <a:chExt cx="19" cy="34"/>
            </a:xfrm>
          </p:grpSpPr>
          <p:sp>
            <p:nvSpPr>
              <p:cNvPr id="24653" name="Freeform 77"/>
              <p:cNvSpPr>
                <a:spLocks/>
              </p:cNvSpPr>
              <p:nvPr/>
            </p:nvSpPr>
            <p:spPr bwMode="auto">
              <a:xfrm>
                <a:off x="13450" y="446"/>
                <a:ext cx="19" cy="3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4" y="34"/>
                  </a:cxn>
                  <a:cxn ang="0">
                    <a:pos x="19" y="29"/>
                  </a:cxn>
                  <a:cxn ang="0">
                    <a:pos x="19" y="5"/>
                  </a:cxn>
                  <a:cxn ang="0">
                    <a:pos x="14" y="0"/>
                  </a:cxn>
                </a:cxnLst>
                <a:rect l="0" t="0" r="r" b="b"/>
                <a:pathLst>
                  <a:path w="19" h="34">
                    <a:moveTo>
                      <a:pt x="14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14" y="34"/>
                    </a:lnTo>
                    <a:lnTo>
                      <a:pt x="19" y="29"/>
                    </a:lnTo>
                    <a:lnTo>
                      <a:pt x="19" y="5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6" name="Group 78"/>
            <p:cNvGrpSpPr>
              <a:grpSpLocks/>
            </p:cNvGrpSpPr>
            <p:nvPr/>
          </p:nvGrpSpPr>
          <p:grpSpPr bwMode="auto">
            <a:xfrm>
              <a:off x="13363" y="-96"/>
              <a:ext cx="38" cy="559"/>
              <a:chOff x="13363" y="-96"/>
              <a:chExt cx="38" cy="559"/>
            </a:xfrm>
          </p:grpSpPr>
          <p:sp>
            <p:nvSpPr>
              <p:cNvPr id="24655" name="Freeform 79"/>
              <p:cNvSpPr>
                <a:spLocks/>
              </p:cNvSpPr>
              <p:nvPr/>
            </p:nvSpPr>
            <p:spPr bwMode="auto">
              <a:xfrm>
                <a:off x="13363" y="-96"/>
                <a:ext cx="38" cy="5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56"/>
                  </a:cxn>
                  <a:cxn ang="0">
                    <a:pos x="3" y="559"/>
                  </a:cxn>
                  <a:cxn ang="0">
                    <a:pos x="5" y="556"/>
                  </a:cxn>
                  <a:cxn ang="0">
                    <a:pos x="5" y="552"/>
                  </a:cxn>
                  <a:cxn ang="0">
                    <a:pos x="15" y="552"/>
                  </a:cxn>
                  <a:cxn ang="0">
                    <a:pos x="15" y="547"/>
                  </a:cxn>
                  <a:cxn ang="0">
                    <a:pos x="24" y="547"/>
                  </a:cxn>
                  <a:cxn ang="0">
                    <a:pos x="34" y="542"/>
                  </a:cxn>
                  <a:cxn ang="0">
                    <a:pos x="36" y="542"/>
                  </a:cxn>
                  <a:cxn ang="0">
                    <a:pos x="34" y="537"/>
                  </a:cxn>
                  <a:cxn ang="0">
                    <a:pos x="29" y="532"/>
                  </a:cxn>
                  <a:cxn ang="0">
                    <a:pos x="39" y="532"/>
                  </a:cxn>
                  <a:cxn ang="0">
                    <a:pos x="39" y="4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8" h="559">
                    <a:moveTo>
                      <a:pt x="0" y="0"/>
                    </a:moveTo>
                    <a:lnTo>
                      <a:pt x="0" y="556"/>
                    </a:lnTo>
                    <a:lnTo>
                      <a:pt x="3" y="559"/>
                    </a:lnTo>
                    <a:lnTo>
                      <a:pt x="5" y="556"/>
                    </a:lnTo>
                    <a:lnTo>
                      <a:pt x="5" y="552"/>
                    </a:lnTo>
                    <a:lnTo>
                      <a:pt x="15" y="552"/>
                    </a:lnTo>
                    <a:lnTo>
                      <a:pt x="15" y="547"/>
                    </a:lnTo>
                    <a:lnTo>
                      <a:pt x="24" y="547"/>
                    </a:lnTo>
                    <a:lnTo>
                      <a:pt x="34" y="542"/>
                    </a:lnTo>
                    <a:lnTo>
                      <a:pt x="36" y="542"/>
                    </a:lnTo>
                    <a:lnTo>
                      <a:pt x="34" y="537"/>
                    </a:lnTo>
                    <a:lnTo>
                      <a:pt x="29" y="532"/>
                    </a:lnTo>
                    <a:lnTo>
                      <a:pt x="39" y="532"/>
                    </a:lnTo>
                    <a:lnTo>
                      <a:pt x="39" y="4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7" name="Group 80"/>
            <p:cNvGrpSpPr>
              <a:grpSpLocks/>
            </p:cNvGrpSpPr>
            <p:nvPr/>
          </p:nvGrpSpPr>
          <p:grpSpPr bwMode="auto">
            <a:xfrm>
              <a:off x="13387" y="446"/>
              <a:ext cx="14" cy="5"/>
              <a:chOff x="13387" y="446"/>
              <a:chExt cx="14" cy="5"/>
            </a:xfrm>
          </p:grpSpPr>
          <p:sp>
            <p:nvSpPr>
              <p:cNvPr id="24657" name="Freeform 81"/>
              <p:cNvSpPr>
                <a:spLocks/>
              </p:cNvSpPr>
              <p:nvPr/>
            </p:nvSpPr>
            <p:spPr bwMode="auto">
              <a:xfrm>
                <a:off x="13387" y="446"/>
                <a:ext cx="14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0" y="0"/>
                  </a:cxn>
                  <a:cxn ang="0">
                    <a:pos x="0" y="5"/>
                  </a:cxn>
                  <a:cxn ang="0">
                    <a:pos x="15" y="5"/>
                  </a:cxn>
                  <a:cxn ang="0">
                    <a:pos x="12" y="0"/>
                  </a:cxn>
                </a:cxnLst>
                <a:rect l="0" t="0" r="r" b="b"/>
                <a:pathLst>
                  <a:path w="14" h="5">
                    <a:moveTo>
                      <a:pt x="12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8" name="Group 82"/>
            <p:cNvGrpSpPr>
              <a:grpSpLocks/>
            </p:cNvGrpSpPr>
            <p:nvPr/>
          </p:nvGrpSpPr>
          <p:grpSpPr bwMode="auto">
            <a:xfrm>
              <a:off x="13392" y="436"/>
              <a:ext cx="10" cy="14"/>
              <a:chOff x="13392" y="436"/>
              <a:chExt cx="10" cy="14"/>
            </a:xfrm>
          </p:grpSpPr>
          <p:sp>
            <p:nvSpPr>
              <p:cNvPr id="24659" name="Freeform 83"/>
              <p:cNvSpPr>
                <a:spLocks/>
              </p:cNvSpPr>
              <p:nvPr/>
            </p:nvSpPr>
            <p:spPr bwMode="auto">
              <a:xfrm>
                <a:off x="13392" y="436"/>
                <a:ext cx="10" cy="1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0" y="15"/>
                  </a:cxn>
                  <a:cxn ang="0">
                    <a:pos x="10" y="0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1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49" name="Group 84"/>
            <p:cNvGrpSpPr>
              <a:grpSpLocks/>
            </p:cNvGrpSpPr>
            <p:nvPr/>
          </p:nvGrpSpPr>
          <p:grpSpPr bwMode="auto">
            <a:xfrm>
              <a:off x="13363" y="-106"/>
              <a:ext cx="38" cy="14"/>
              <a:chOff x="13363" y="-106"/>
              <a:chExt cx="38" cy="14"/>
            </a:xfrm>
          </p:grpSpPr>
          <p:sp>
            <p:nvSpPr>
              <p:cNvPr id="24661" name="Freeform 85"/>
              <p:cNvSpPr>
                <a:spLocks/>
              </p:cNvSpPr>
              <p:nvPr/>
            </p:nvSpPr>
            <p:spPr bwMode="auto">
              <a:xfrm>
                <a:off x="13363" y="-106"/>
                <a:ext cx="38" cy="14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39" y="10"/>
                  </a:cxn>
                  <a:cxn ang="0">
                    <a:pos x="39" y="0"/>
                  </a:cxn>
                </a:cxnLst>
                <a:rect l="0" t="0" r="r" b="b"/>
                <a:pathLst>
                  <a:path w="38" h="14">
                    <a:moveTo>
                      <a:pt x="39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39" y="1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0" name="Group 86"/>
            <p:cNvGrpSpPr>
              <a:grpSpLocks/>
            </p:cNvGrpSpPr>
            <p:nvPr/>
          </p:nvGrpSpPr>
          <p:grpSpPr bwMode="auto">
            <a:xfrm>
              <a:off x="13368" y="-94"/>
              <a:ext cx="34" cy="2"/>
              <a:chOff x="13368" y="-94"/>
              <a:chExt cx="34" cy="2"/>
            </a:xfrm>
          </p:grpSpPr>
          <p:sp>
            <p:nvSpPr>
              <p:cNvPr id="24663" name="Freeform 87"/>
              <p:cNvSpPr>
                <a:spLocks/>
              </p:cNvSpPr>
              <p:nvPr/>
            </p:nvSpPr>
            <p:spPr bwMode="auto">
              <a:xfrm>
                <a:off x="13368" y="-94"/>
                <a:ext cx="3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</a:cxnLst>
                <a:rect l="0" t="0" r="r" b="b"/>
                <a:pathLst>
                  <a:path w="34">
                    <a:moveTo>
                      <a:pt x="0" y="0"/>
                    </a:moveTo>
                    <a:lnTo>
                      <a:pt x="34" y="0"/>
                    </a:lnTo>
                  </a:path>
                </a:pathLst>
              </a:custGeom>
              <a:noFill/>
              <a:ln w="4318">
                <a:solidFill>
                  <a:srgbClr val="DB41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1" name="Group 88"/>
            <p:cNvGrpSpPr>
              <a:grpSpLocks/>
            </p:cNvGrpSpPr>
            <p:nvPr/>
          </p:nvGrpSpPr>
          <p:grpSpPr bwMode="auto">
            <a:xfrm>
              <a:off x="13310" y="-135"/>
              <a:ext cx="91" cy="38"/>
              <a:chOff x="13310" y="-135"/>
              <a:chExt cx="91" cy="38"/>
            </a:xfrm>
          </p:grpSpPr>
          <p:sp>
            <p:nvSpPr>
              <p:cNvPr id="24665" name="Freeform 89"/>
              <p:cNvSpPr>
                <a:spLocks/>
              </p:cNvSpPr>
              <p:nvPr/>
            </p:nvSpPr>
            <p:spPr bwMode="auto">
              <a:xfrm>
                <a:off x="13310" y="-135"/>
                <a:ext cx="91" cy="3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4" y="39"/>
                  </a:cxn>
                  <a:cxn ang="0">
                    <a:pos x="53" y="39"/>
                  </a:cxn>
                  <a:cxn ang="0">
                    <a:pos x="53" y="29"/>
                  </a:cxn>
                  <a:cxn ang="0">
                    <a:pos x="92" y="29"/>
                  </a:cxn>
                  <a:cxn ang="0">
                    <a:pos x="92" y="24"/>
                  </a:cxn>
                  <a:cxn ang="0">
                    <a:pos x="87" y="24"/>
                  </a:cxn>
                  <a:cxn ang="0">
                    <a:pos x="87" y="15"/>
                  </a:cxn>
                  <a:cxn ang="0">
                    <a:pos x="82" y="15"/>
                  </a:cxn>
                  <a:cxn ang="0">
                    <a:pos x="82" y="10"/>
                  </a:cxn>
                  <a:cxn ang="0">
                    <a:pos x="72" y="1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53" y="0"/>
                  </a:cxn>
                </a:cxnLst>
                <a:rect l="0" t="0" r="r" b="b"/>
                <a:pathLst>
                  <a:path w="91" h="38">
                    <a:moveTo>
                      <a:pt x="5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4" y="39"/>
                    </a:lnTo>
                    <a:lnTo>
                      <a:pt x="53" y="39"/>
                    </a:lnTo>
                    <a:lnTo>
                      <a:pt x="53" y="29"/>
                    </a:lnTo>
                    <a:lnTo>
                      <a:pt x="92" y="29"/>
                    </a:lnTo>
                    <a:lnTo>
                      <a:pt x="92" y="24"/>
                    </a:lnTo>
                    <a:lnTo>
                      <a:pt x="87" y="24"/>
                    </a:lnTo>
                    <a:lnTo>
                      <a:pt x="87" y="15"/>
                    </a:lnTo>
                    <a:lnTo>
                      <a:pt x="82" y="15"/>
                    </a:lnTo>
                    <a:lnTo>
                      <a:pt x="82" y="10"/>
                    </a:lnTo>
                    <a:lnTo>
                      <a:pt x="72" y="1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2" name="Group 90"/>
            <p:cNvGrpSpPr>
              <a:grpSpLocks/>
            </p:cNvGrpSpPr>
            <p:nvPr/>
          </p:nvGrpSpPr>
          <p:grpSpPr bwMode="auto">
            <a:xfrm>
              <a:off x="13310" y="1022"/>
              <a:ext cx="91" cy="38"/>
              <a:chOff x="13310" y="1022"/>
              <a:chExt cx="91" cy="38"/>
            </a:xfrm>
          </p:grpSpPr>
          <p:sp>
            <p:nvSpPr>
              <p:cNvPr id="24667" name="Freeform 91"/>
              <p:cNvSpPr>
                <a:spLocks/>
              </p:cNvSpPr>
              <p:nvPr/>
            </p:nvSpPr>
            <p:spPr bwMode="auto">
              <a:xfrm>
                <a:off x="13310" y="1022"/>
                <a:ext cx="91" cy="3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24" y="5"/>
                  </a:cxn>
                  <a:cxn ang="0">
                    <a:pos x="0" y="5"/>
                  </a:cxn>
                  <a:cxn ang="0">
                    <a:pos x="0" y="38"/>
                  </a:cxn>
                  <a:cxn ang="0">
                    <a:pos x="53" y="38"/>
                  </a:cxn>
                  <a:cxn ang="0">
                    <a:pos x="63" y="34"/>
                  </a:cxn>
                  <a:cxn ang="0">
                    <a:pos x="72" y="34"/>
                  </a:cxn>
                  <a:cxn ang="0">
                    <a:pos x="72" y="29"/>
                  </a:cxn>
                  <a:cxn ang="0">
                    <a:pos x="82" y="29"/>
                  </a:cxn>
                  <a:cxn ang="0">
                    <a:pos x="82" y="24"/>
                  </a:cxn>
                  <a:cxn ang="0">
                    <a:pos x="87" y="24"/>
                  </a:cxn>
                  <a:cxn ang="0">
                    <a:pos x="87" y="19"/>
                  </a:cxn>
                  <a:cxn ang="0">
                    <a:pos x="92" y="14"/>
                  </a:cxn>
                  <a:cxn ang="0">
                    <a:pos x="92" y="10"/>
                  </a:cxn>
                  <a:cxn ang="0">
                    <a:pos x="53" y="10"/>
                  </a:cxn>
                  <a:cxn ang="0">
                    <a:pos x="53" y="0"/>
                  </a:cxn>
                </a:cxnLst>
                <a:rect l="0" t="0" r="r" b="b"/>
                <a:pathLst>
                  <a:path w="91" h="38">
                    <a:moveTo>
                      <a:pt x="53" y="0"/>
                    </a:moveTo>
                    <a:lnTo>
                      <a:pt x="34" y="0"/>
                    </a:lnTo>
                    <a:lnTo>
                      <a:pt x="24" y="5"/>
                    </a:lnTo>
                    <a:lnTo>
                      <a:pt x="0" y="5"/>
                    </a:lnTo>
                    <a:lnTo>
                      <a:pt x="0" y="38"/>
                    </a:lnTo>
                    <a:lnTo>
                      <a:pt x="53" y="38"/>
                    </a:lnTo>
                    <a:lnTo>
                      <a:pt x="63" y="34"/>
                    </a:lnTo>
                    <a:lnTo>
                      <a:pt x="72" y="34"/>
                    </a:lnTo>
                    <a:lnTo>
                      <a:pt x="72" y="29"/>
                    </a:lnTo>
                    <a:lnTo>
                      <a:pt x="82" y="29"/>
                    </a:lnTo>
                    <a:lnTo>
                      <a:pt x="82" y="24"/>
                    </a:lnTo>
                    <a:lnTo>
                      <a:pt x="87" y="24"/>
                    </a:lnTo>
                    <a:lnTo>
                      <a:pt x="87" y="19"/>
                    </a:lnTo>
                    <a:lnTo>
                      <a:pt x="92" y="14"/>
                    </a:lnTo>
                    <a:lnTo>
                      <a:pt x="92" y="10"/>
                    </a:lnTo>
                    <a:lnTo>
                      <a:pt x="53" y="1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3" name="Group 92"/>
            <p:cNvGrpSpPr>
              <a:grpSpLocks/>
            </p:cNvGrpSpPr>
            <p:nvPr/>
          </p:nvGrpSpPr>
          <p:grpSpPr bwMode="auto">
            <a:xfrm>
              <a:off x="13363" y="1017"/>
              <a:ext cx="38" cy="14"/>
              <a:chOff x="13363" y="1017"/>
              <a:chExt cx="38" cy="14"/>
            </a:xfrm>
          </p:grpSpPr>
          <p:sp>
            <p:nvSpPr>
              <p:cNvPr id="24669" name="Freeform 93"/>
              <p:cNvSpPr>
                <a:spLocks/>
              </p:cNvSpPr>
              <p:nvPr/>
            </p:nvSpPr>
            <p:spPr bwMode="auto">
              <a:xfrm>
                <a:off x="13363" y="1017"/>
                <a:ext cx="38" cy="1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39" y="15"/>
                  </a:cxn>
                  <a:cxn ang="0">
                    <a:pos x="39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38" h="14">
                    <a:moveTo>
                      <a:pt x="5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39" y="15"/>
                    </a:lnTo>
                    <a:lnTo>
                      <a:pt x="39" y="5"/>
                    </a:lnTo>
                    <a:lnTo>
                      <a:pt x="5" y="5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4" name="Group 94"/>
            <p:cNvGrpSpPr>
              <a:grpSpLocks/>
            </p:cNvGrpSpPr>
            <p:nvPr/>
          </p:nvGrpSpPr>
          <p:grpSpPr bwMode="auto">
            <a:xfrm>
              <a:off x="13363" y="1017"/>
              <a:ext cx="5" cy="10"/>
              <a:chOff x="13363" y="1017"/>
              <a:chExt cx="5" cy="10"/>
            </a:xfrm>
          </p:grpSpPr>
          <p:sp>
            <p:nvSpPr>
              <p:cNvPr id="24671" name="Freeform 95"/>
              <p:cNvSpPr>
                <a:spLocks/>
              </p:cNvSpPr>
              <p:nvPr/>
            </p:nvSpPr>
            <p:spPr bwMode="auto">
              <a:xfrm>
                <a:off x="13363" y="1017"/>
                <a:ext cx="5" cy="1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5" name="Group 96"/>
            <p:cNvGrpSpPr>
              <a:grpSpLocks/>
            </p:cNvGrpSpPr>
            <p:nvPr/>
          </p:nvGrpSpPr>
          <p:grpSpPr bwMode="auto">
            <a:xfrm>
              <a:off x="13363" y="463"/>
              <a:ext cx="38" cy="559"/>
              <a:chOff x="13363" y="463"/>
              <a:chExt cx="38" cy="559"/>
            </a:xfrm>
          </p:grpSpPr>
          <p:sp>
            <p:nvSpPr>
              <p:cNvPr id="24673" name="Freeform 97"/>
              <p:cNvSpPr>
                <a:spLocks/>
              </p:cNvSpPr>
              <p:nvPr/>
            </p:nvSpPr>
            <p:spPr bwMode="auto">
              <a:xfrm>
                <a:off x="13363" y="463"/>
                <a:ext cx="38" cy="55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0" y="559"/>
                  </a:cxn>
                  <a:cxn ang="0">
                    <a:pos x="5" y="554"/>
                  </a:cxn>
                  <a:cxn ang="0">
                    <a:pos x="39" y="554"/>
                  </a:cxn>
                  <a:cxn ang="0">
                    <a:pos x="39" y="26"/>
                  </a:cxn>
                  <a:cxn ang="0">
                    <a:pos x="29" y="26"/>
                  </a:cxn>
                  <a:cxn ang="0">
                    <a:pos x="34" y="21"/>
                  </a:cxn>
                  <a:cxn ang="0">
                    <a:pos x="36" y="17"/>
                  </a:cxn>
                  <a:cxn ang="0">
                    <a:pos x="34" y="17"/>
                  </a:cxn>
                  <a:cxn ang="0">
                    <a:pos x="24" y="12"/>
                  </a:cxn>
                  <a:cxn ang="0">
                    <a:pos x="15" y="12"/>
                  </a:cxn>
                  <a:cxn ang="0">
                    <a:pos x="15" y="7"/>
                  </a:cxn>
                  <a:cxn ang="0">
                    <a:pos x="5" y="7"/>
                  </a:cxn>
                  <a:cxn ang="0">
                    <a:pos x="5" y="2"/>
                  </a:cxn>
                  <a:cxn ang="0">
                    <a:pos x="3" y="0"/>
                  </a:cxn>
                </a:cxnLst>
                <a:rect l="0" t="0" r="r" b="b"/>
                <a:pathLst>
                  <a:path w="38" h="559">
                    <a:moveTo>
                      <a:pt x="3" y="0"/>
                    </a:moveTo>
                    <a:lnTo>
                      <a:pt x="0" y="2"/>
                    </a:lnTo>
                    <a:lnTo>
                      <a:pt x="0" y="559"/>
                    </a:lnTo>
                    <a:lnTo>
                      <a:pt x="5" y="554"/>
                    </a:lnTo>
                    <a:lnTo>
                      <a:pt x="39" y="554"/>
                    </a:lnTo>
                    <a:lnTo>
                      <a:pt x="39" y="26"/>
                    </a:lnTo>
                    <a:lnTo>
                      <a:pt x="29" y="26"/>
                    </a:lnTo>
                    <a:lnTo>
                      <a:pt x="34" y="21"/>
                    </a:lnTo>
                    <a:lnTo>
                      <a:pt x="36" y="17"/>
                    </a:lnTo>
                    <a:lnTo>
                      <a:pt x="34" y="17"/>
                    </a:lnTo>
                    <a:lnTo>
                      <a:pt x="24" y="12"/>
                    </a:lnTo>
                    <a:lnTo>
                      <a:pt x="15" y="12"/>
                    </a:lnTo>
                    <a:lnTo>
                      <a:pt x="15" y="7"/>
                    </a:lnTo>
                    <a:lnTo>
                      <a:pt x="5" y="7"/>
                    </a:lnTo>
                    <a:lnTo>
                      <a:pt x="5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6" name="Group 98"/>
            <p:cNvGrpSpPr>
              <a:grpSpLocks/>
            </p:cNvGrpSpPr>
            <p:nvPr/>
          </p:nvGrpSpPr>
          <p:grpSpPr bwMode="auto">
            <a:xfrm>
              <a:off x="13392" y="475"/>
              <a:ext cx="10" cy="14"/>
              <a:chOff x="13392" y="475"/>
              <a:chExt cx="10" cy="14"/>
            </a:xfrm>
          </p:grpSpPr>
          <p:sp>
            <p:nvSpPr>
              <p:cNvPr id="24675" name="Freeform 99"/>
              <p:cNvSpPr>
                <a:spLocks/>
              </p:cNvSpPr>
              <p:nvPr/>
            </p:nvSpPr>
            <p:spPr bwMode="auto">
              <a:xfrm>
                <a:off x="13392" y="475"/>
                <a:ext cx="10" cy="1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9"/>
                  </a:cxn>
                  <a:cxn ang="0">
                    <a:pos x="0" y="14"/>
                  </a:cxn>
                  <a:cxn ang="0">
                    <a:pos x="10" y="14"/>
                  </a:cxn>
                  <a:cxn ang="0">
                    <a:pos x="10" y="0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5" y="9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7" name="Group 100"/>
            <p:cNvGrpSpPr>
              <a:grpSpLocks/>
            </p:cNvGrpSpPr>
            <p:nvPr/>
          </p:nvGrpSpPr>
          <p:grpSpPr bwMode="auto">
            <a:xfrm>
              <a:off x="13366" y="441"/>
              <a:ext cx="89" cy="43"/>
              <a:chOff x="13366" y="441"/>
              <a:chExt cx="89" cy="43"/>
            </a:xfrm>
          </p:grpSpPr>
          <p:sp>
            <p:nvSpPr>
              <p:cNvPr id="24677" name="Freeform 101"/>
              <p:cNvSpPr>
                <a:spLocks/>
              </p:cNvSpPr>
              <p:nvPr/>
            </p:nvSpPr>
            <p:spPr bwMode="auto">
              <a:xfrm>
                <a:off x="13366" y="441"/>
                <a:ext cx="89" cy="4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6" y="0"/>
                  </a:cxn>
                  <a:cxn ang="0">
                    <a:pos x="36" y="10"/>
                  </a:cxn>
                  <a:cxn ang="0">
                    <a:pos x="12" y="10"/>
                  </a:cxn>
                  <a:cxn ang="0">
                    <a:pos x="12" y="15"/>
                  </a:cxn>
                  <a:cxn ang="0">
                    <a:pos x="2" y="15"/>
                  </a:cxn>
                  <a:cxn ang="0">
                    <a:pos x="2" y="19"/>
                  </a:cxn>
                  <a:cxn ang="0">
                    <a:pos x="0" y="22"/>
                  </a:cxn>
                  <a:cxn ang="0">
                    <a:pos x="2" y="24"/>
                  </a:cxn>
                  <a:cxn ang="0">
                    <a:pos x="2" y="29"/>
                  </a:cxn>
                  <a:cxn ang="0">
                    <a:pos x="12" y="29"/>
                  </a:cxn>
                  <a:cxn ang="0">
                    <a:pos x="12" y="34"/>
                  </a:cxn>
                  <a:cxn ang="0">
                    <a:pos x="36" y="34"/>
                  </a:cxn>
                  <a:cxn ang="0">
                    <a:pos x="36" y="43"/>
                  </a:cxn>
                  <a:cxn ang="0">
                    <a:pos x="60" y="43"/>
                  </a:cxn>
                  <a:cxn ang="0">
                    <a:pos x="88" y="39"/>
                  </a:cxn>
                  <a:cxn ang="0">
                    <a:pos x="84" y="39"/>
                  </a:cxn>
                  <a:cxn ang="0">
                    <a:pos x="84" y="5"/>
                  </a:cxn>
                  <a:cxn ang="0">
                    <a:pos x="88" y="5"/>
                  </a:cxn>
                  <a:cxn ang="0">
                    <a:pos x="60" y="0"/>
                  </a:cxn>
                </a:cxnLst>
                <a:rect l="0" t="0" r="r" b="b"/>
                <a:pathLst>
                  <a:path w="89" h="43">
                    <a:moveTo>
                      <a:pt x="60" y="0"/>
                    </a:moveTo>
                    <a:lnTo>
                      <a:pt x="36" y="0"/>
                    </a:lnTo>
                    <a:lnTo>
                      <a:pt x="36" y="10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2" y="29"/>
                    </a:lnTo>
                    <a:lnTo>
                      <a:pt x="12" y="29"/>
                    </a:lnTo>
                    <a:lnTo>
                      <a:pt x="12" y="34"/>
                    </a:lnTo>
                    <a:lnTo>
                      <a:pt x="36" y="34"/>
                    </a:lnTo>
                    <a:lnTo>
                      <a:pt x="36" y="43"/>
                    </a:lnTo>
                    <a:lnTo>
                      <a:pt x="60" y="43"/>
                    </a:lnTo>
                    <a:lnTo>
                      <a:pt x="88" y="39"/>
                    </a:lnTo>
                    <a:lnTo>
                      <a:pt x="84" y="39"/>
                    </a:lnTo>
                    <a:lnTo>
                      <a:pt x="84" y="5"/>
                    </a:lnTo>
                    <a:lnTo>
                      <a:pt x="88" y="5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8" name="Group 102"/>
            <p:cNvGrpSpPr>
              <a:grpSpLocks/>
            </p:cNvGrpSpPr>
            <p:nvPr/>
          </p:nvGrpSpPr>
          <p:grpSpPr bwMode="auto">
            <a:xfrm>
              <a:off x="13387" y="475"/>
              <a:ext cx="14" cy="5"/>
              <a:chOff x="13387" y="475"/>
              <a:chExt cx="14" cy="5"/>
            </a:xfrm>
          </p:grpSpPr>
          <p:sp>
            <p:nvSpPr>
              <p:cNvPr id="24679" name="Freeform 103"/>
              <p:cNvSpPr>
                <a:spLocks/>
              </p:cNvSpPr>
              <p:nvPr/>
            </p:nvSpPr>
            <p:spPr bwMode="auto">
              <a:xfrm>
                <a:off x="13387" y="475"/>
                <a:ext cx="14" cy="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0" y="0"/>
                  </a:cxn>
                  <a:cxn ang="0">
                    <a:pos x="10" y="5"/>
                  </a:cxn>
                  <a:cxn ang="0">
                    <a:pos x="12" y="5"/>
                  </a:cxn>
                  <a:cxn ang="0">
                    <a:pos x="15" y="0"/>
                  </a:cxn>
                </a:cxnLst>
                <a:rect l="0" t="0" r="r" b="b"/>
                <a:pathLst>
                  <a:path w="14" h="5">
                    <a:moveTo>
                      <a:pt x="15" y="0"/>
                    </a:moveTo>
                    <a:lnTo>
                      <a:pt x="0" y="0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9" name="Group 104"/>
            <p:cNvGrpSpPr>
              <a:grpSpLocks/>
            </p:cNvGrpSpPr>
            <p:nvPr/>
          </p:nvGrpSpPr>
          <p:grpSpPr bwMode="auto">
            <a:xfrm>
              <a:off x="13450" y="446"/>
              <a:ext cx="19" cy="34"/>
              <a:chOff x="13450" y="446"/>
              <a:chExt cx="19" cy="34"/>
            </a:xfrm>
          </p:grpSpPr>
          <p:sp>
            <p:nvSpPr>
              <p:cNvPr id="24681" name="Freeform 105"/>
              <p:cNvSpPr>
                <a:spLocks/>
              </p:cNvSpPr>
              <p:nvPr/>
            </p:nvSpPr>
            <p:spPr bwMode="auto">
              <a:xfrm>
                <a:off x="13450" y="446"/>
                <a:ext cx="19" cy="3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4" y="34"/>
                  </a:cxn>
                  <a:cxn ang="0">
                    <a:pos x="19" y="29"/>
                  </a:cxn>
                  <a:cxn ang="0">
                    <a:pos x="19" y="5"/>
                  </a:cxn>
                  <a:cxn ang="0">
                    <a:pos x="14" y="0"/>
                  </a:cxn>
                </a:cxnLst>
                <a:rect l="0" t="0" r="r" b="b"/>
                <a:pathLst>
                  <a:path w="19" h="34">
                    <a:moveTo>
                      <a:pt x="14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14" y="34"/>
                    </a:lnTo>
                    <a:lnTo>
                      <a:pt x="19" y="29"/>
                    </a:lnTo>
                    <a:lnTo>
                      <a:pt x="19" y="5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60" name="Group 106"/>
            <p:cNvGrpSpPr>
              <a:grpSpLocks/>
            </p:cNvGrpSpPr>
            <p:nvPr/>
          </p:nvGrpSpPr>
          <p:grpSpPr bwMode="auto">
            <a:xfrm>
              <a:off x="13363" y="-96"/>
              <a:ext cx="38" cy="559"/>
              <a:chOff x="13363" y="-96"/>
              <a:chExt cx="38" cy="559"/>
            </a:xfrm>
          </p:grpSpPr>
          <p:sp>
            <p:nvSpPr>
              <p:cNvPr id="24683" name="Freeform 107"/>
              <p:cNvSpPr>
                <a:spLocks/>
              </p:cNvSpPr>
              <p:nvPr/>
            </p:nvSpPr>
            <p:spPr bwMode="auto">
              <a:xfrm>
                <a:off x="13363" y="-96"/>
                <a:ext cx="38" cy="5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56"/>
                  </a:cxn>
                  <a:cxn ang="0">
                    <a:pos x="3" y="559"/>
                  </a:cxn>
                  <a:cxn ang="0">
                    <a:pos x="5" y="556"/>
                  </a:cxn>
                  <a:cxn ang="0">
                    <a:pos x="5" y="552"/>
                  </a:cxn>
                  <a:cxn ang="0">
                    <a:pos x="15" y="552"/>
                  </a:cxn>
                  <a:cxn ang="0">
                    <a:pos x="15" y="547"/>
                  </a:cxn>
                  <a:cxn ang="0">
                    <a:pos x="24" y="547"/>
                  </a:cxn>
                  <a:cxn ang="0">
                    <a:pos x="34" y="542"/>
                  </a:cxn>
                  <a:cxn ang="0">
                    <a:pos x="36" y="542"/>
                  </a:cxn>
                  <a:cxn ang="0">
                    <a:pos x="34" y="537"/>
                  </a:cxn>
                  <a:cxn ang="0">
                    <a:pos x="29" y="532"/>
                  </a:cxn>
                  <a:cxn ang="0">
                    <a:pos x="39" y="532"/>
                  </a:cxn>
                  <a:cxn ang="0">
                    <a:pos x="39" y="4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8" h="559">
                    <a:moveTo>
                      <a:pt x="0" y="0"/>
                    </a:moveTo>
                    <a:lnTo>
                      <a:pt x="0" y="556"/>
                    </a:lnTo>
                    <a:lnTo>
                      <a:pt x="3" y="559"/>
                    </a:lnTo>
                    <a:lnTo>
                      <a:pt x="5" y="556"/>
                    </a:lnTo>
                    <a:lnTo>
                      <a:pt x="5" y="552"/>
                    </a:lnTo>
                    <a:lnTo>
                      <a:pt x="15" y="552"/>
                    </a:lnTo>
                    <a:lnTo>
                      <a:pt x="15" y="547"/>
                    </a:lnTo>
                    <a:lnTo>
                      <a:pt x="24" y="547"/>
                    </a:lnTo>
                    <a:lnTo>
                      <a:pt x="34" y="542"/>
                    </a:lnTo>
                    <a:lnTo>
                      <a:pt x="36" y="542"/>
                    </a:lnTo>
                    <a:lnTo>
                      <a:pt x="34" y="537"/>
                    </a:lnTo>
                    <a:lnTo>
                      <a:pt x="29" y="532"/>
                    </a:lnTo>
                    <a:lnTo>
                      <a:pt x="39" y="532"/>
                    </a:lnTo>
                    <a:lnTo>
                      <a:pt x="39" y="4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71" name="Group 108"/>
            <p:cNvGrpSpPr>
              <a:grpSpLocks/>
            </p:cNvGrpSpPr>
            <p:nvPr/>
          </p:nvGrpSpPr>
          <p:grpSpPr bwMode="auto">
            <a:xfrm>
              <a:off x="13387" y="446"/>
              <a:ext cx="14" cy="5"/>
              <a:chOff x="13387" y="446"/>
              <a:chExt cx="14" cy="5"/>
            </a:xfrm>
          </p:grpSpPr>
          <p:sp>
            <p:nvSpPr>
              <p:cNvPr id="24685" name="Freeform 109"/>
              <p:cNvSpPr>
                <a:spLocks/>
              </p:cNvSpPr>
              <p:nvPr/>
            </p:nvSpPr>
            <p:spPr bwMode="auto">
              <a:xfrm>
                <a:off x="13387" y="446"/>
                <a:ext cx="14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0" y="0"/>
                  </a:cxn>
                  <a:cxn ang="0">
                    <a:pos x="0" y="5"/>
                  </a:cxn>
                  <a:cxn ang="0">
                    <a:pos x="15" y="5"/>
                  </a:cxn>
                  <a:cxn ang="0">
                    <a:pos x="12" y="0"/>
                  </a:cxn>
                </a:cxnLst>
                <a:rect l="0" t="0" r="r" b="b"/>
                <a:pathLst>
                  <a:path w="14" h="5">
                    <a:moveTo>
                      <a:pt x="12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72" name="Group 110"/>
            <p:cNvGrpSpPr>
              <a:grpSpLocks/>
            </p:cNvGrpSpPr>
            <p:nvPr/>
          </p:nvGrpSpPr>
          <p:grpSpPr bwMode="auto">
            <a:xfrm>
              <a:off x="13392" y="436"/>
              <a:ext cx="10" cy="14"/>
              <a:chOff x="13392" y="436"/>
              <a:chExt cx="10" cy="14"/>
            </a:xfrm>
          </p:grpSpPr>
          <p:sp>
            <p:nvSpPr>
              <p:cNvPr id="24687" name="Freeform 111"/>
              <p:cNvSpPr>
                <a:spLocks/>
              </p:cNvSpPr>
              <p:nvPr/>
            </p:nvSpPr>
            <p:spPr bwMode="auto">
              <a:xfrm>
                <a:off x="13392" y="436"/>
                <a:ext cx="10" cy="1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0" y="15"/>
                  </a:cxn>
                  <a:cxn ang="0">
                    <a:pos x="10" y="0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1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73" name="Group 112"/>
            <p:cNvGrpSpPr>
              <a:grpSpLocks/>
            </p:cNvGrpSpPr>
            <p:nvPr/>
          </p:nvGrpSpPr>
          <p:grpSpPr bwMode="auto">
            <a:xfrm>
              <a:off x="13363" y="-106"/>
              <a:ext cx="38" cy="14"/>
              <a:chOff x="13363" y="-106"/>
              <a:chExt cx="38" cy="14"/>
            </a:xfrm>
          </p:grpSpPr>
          <p:sp>
            <p:nvSpPr>
              <p:cNvPr id="24689" name="Freeform 113"/>
              <p:cNvSpPr>
                <a:spLocks/>
              </p:cNvSpPr>
              <p:nvPr/>
            </p:nvSpPr>
            <p:spPr bwMode="auto">
              <a:xfrm>
                <a:off x="13363" y="-106"/>
                <a:ext cx="38" cy="14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39" y="10"/>
                  </a:cxn>
                  <a:cxn ang="0">
                    <a:pos x="39" y="0"/>
                  </a:cxn>
                </a:cxnLst>
                <a:rect l="0" t="0" r="r" b="b"/>
                <a:pathLst>
                  <a:path w="38" h="14">
                    <a:moveTo>
                      <a:pt x="39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39" y="1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74" name="Group 114"/>
            <p:cNvGrpSpPr>
              <a:grpSpLocks/>
            </p:cNvGrpSpPr>
            <p:nvPr/>
          </p:nvGrpSpPr>
          <p:grpSpPr bwMode="auto">
            <a:xfrm>
              <a:off x="13310" y="-135"/>
              <a:ext cx="91" cy="38"/>
              <a:chOff x="13310" y="-135"/>
              <a:chExt cx="91" cy="38"/>
            </a:xfrm>
          </p:grpSpPr>
          <p:sp>
            <p:nvSpPr>
              <p:cNvPr id="24691" name="Freeform 115"/>
              <p:cNvSpPr>
                <a:spLocks/>
              </p:cNvSpPr>
              <p:nvPr/>
            </p:nvSpPr>
            <p:spPr bwMode="auto">
              <a:xfrm>
                <a:off x="13310" y="-135"/>
                <a:ext cx="91" cy="3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4" y="39"/>
                  </a:cxn>
                  <a:cxn ang="0">
                    <a:pos x="53" y="39"/>
                  </a:cxn>
                  <a:cxn ang="0">
                    <a:pos x="53" y="29"/>
                  </a:cxn>
                  <a:cxn ang="0">
                    <a:pos x="92" y="29"/>
                  </a:cxn>
                  <a:cxn ang="0">
                    <a:pos x="92" y="24"/>
                  </a:cxn>
                  <a:cxn ang="0">
                    <a:pos x="87" y="24"/>
                  </a:cxn>
                  <a:cxn ang="0">
                    <a:pos x="87" y="15"/>
                  </a:cxn>
                  <a:cxn ang="0">
                    <a:pos x="82" y="15"/>
                  </a:cxn>
                  <a:cxn ang="0">
                    <a:pos x="82" y="10"/>
                  </a:cxn>
                  <a:cxn ang="0">
                    <a:pos x="72" y="1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53" y="0"/>
                  </a:cxn>
                </a:cxnLst>
                <a:rect l="0" t="0" r="r" b="b"/>
                <a:pathLst>
                  <a:path w="91" h="38">
                    <a:moveTo>
                      <a:pt x="5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4" y="39"/>
                    </a:lnTo>
                    <a:lnTo>
                      <a:pt x="53" y="39"/>
                    </a:lnTo>
                    <a:lnTo>
                      <a:pt x="53" y="29"/>
                    </a:lnTo>
                    <a:lnTo>
                      <a:pt x="92" y="29"/>
                    </a:lnTo>
                    <a:lnTo>
                      <a:pt x="92" y="24"/>
                    </a:lnTo>
                    <a:lnTo>
                      <a:pt x="87" y="24"/>
                    </a:lnTo>
                    <a:lnTo>
                      <a:pt x="87" y="15"/>
                    </a:lnTo>
                    <a:lnTo>
                      <a:pt x="82" y="15"/>
                    </a:lnTo>
                    <a:lnTo>
                      <a:pt x="82" y="10"/>
                    </a:lnTo>
                    <a:lnTo>
                      <a:pt x="72" y="1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pic>
        <p:nvPicPr>
          <p:cNvPr id="153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90" y="209550"/>
            <a:ext cx="6443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" name="153 Rectángulo"/>
          <p:cNvSpPr/>
          <p:nvPr/>
        </p:nvSpPr>
        <p:spPr>
          <a:xfrm>
            <a:off x="236252" y="272534"/>
            <a:ext cx="5957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>
                <a:solidFill>
                  <a:srgbClr val="F2F2F2"/>
                </a:solidFill>
                <a:latin typeface="Trebuchet MS" pitchFamily="34" charset="0"/>
              </a:rPr>
              <a:t>Niños/as menores de 5 años con sobrepeso u obesidad</a:t>
            </a:r>
            <a:endParaRPr lang="es-ES" dirty="0">
              <a:solidFill>
                <a:srgbClr val="F2F2F2"/>
              </a:solidFill>
              <a:latin typeface="Trebuchet MS" pitchFamily="34" charset="0"/>
            </a:endParaRPr>
          </a:p>
        </p:txBody>
      </p:sp>
      <p:sp>
        <p:nvSpPr>
          <p:cNvPr id="156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5 Imagen" descr="banner para 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5925"/>
            <a:ext cx="6824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684213" y="1412875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SzPct val="80000"/>
              <a:defRPr/>
            </a:pP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Un </a:t>
            </a:r>
            <a:r>
              <a:rPr lang="es-CL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único discurso 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convocador de transformación de la sociedad.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Construir sobre la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experiencia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del país.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Escalamiento nacional de intervenciones ya existentes.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Generación de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nuevas capacidades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en los RRHH.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Eliminar la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superposición de programas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.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80000"/>
              <a:defRPr/>
            </a:pP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Fortalecimiento y formalización del trabajo en red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en todos los niveles:</a:t>
            </a:r>
          </a:p>
          <a:p>
            <a:pPr marL="742950" lvl="1" indent="-285750">
              <a:spcBef>
                <a:spcPct val="50000"/>
              </a:spcBef>
              <a:buClr>
                <a:schemeClr val="folHlink"/>
              </a:buClr>
              <a:buSzPct val="80000"/>
              <a:buFontTx/>
              <a:buChar char="•"/>
              <a:defRPr/>
            </a:pP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Circulación de la </a:t>
            </a:r>
            <a:r>
              <a:rPr lang="es-CL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información, gestión y análisis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continua de la información para la toma de decisiones.</a:t>
            </a:r>
          </a:p>
          <a:p>
            <a:pPr marL="742950" lvl="1" indent="-285750">
              <a:spcBef>
                <a:spcPct val="50000"/>
              </a:spcBef>
              <a:buClr>
                <a:schemeClr val="folHlink"/>
              </a:buClr>
              <a:buSzPct val="80000"/>
              <a:buFontTx/>
              <a:buChar char="•"/>
              <a:defRPr/>
            </a:pP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La mecánica de las </a:t>
            </a:r>
            <a:r>
              <a:rPr lang="es-CL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derivaciones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como una práctica de trabajo.</a:t>
            </a:r>
          </a:p>
          <a:p>
            <a:pPr marL="742950" lvl="1" indent="-285750">
              <a:spcBef>
                <a:spcPct val="50000"/>
              </a:spcBef>
              <a:buClr>
                <a:schemeClr val="folHlink"/>
              </a:buClr>
              <a:buSzPct val="80000"/>
              <a:buFontTx/>
              <a:buChar char="•"/>
              <a:defRPr/>
            </a:pPr>
            <a:r>
              <a:rPr lang="es-CL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Formalización de redes</a:t>
            </a:r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de trabajo más allá de las voluntades personales.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468313" y="404813"/>
            <a:ext cx="583247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10000"/>
              </a:lnSpc>
            </a:pPr>
            <a:r>
              <a:rPr lang="es-CL" sz="2400" b="1">
                <a:solidFill>
                  <a:schemeClr val="bg1"/>
                </a:solidFill>
                <a:latin typeface="Trebuchet MS" pitchFamily="34" charset="0"/>
              </a:rPr>
              <a:t>Claves</a:t>
            </a:r>
            <a:r>
              <a:rPr lang="es-CL" sz="2400">
                <a:solidFill>
                  <a:schemeClr val="bg1"/>
                </a:solidFill>
                <a:latin typeface="Trebuchet MS" pitchFamily="34" charset="0"/>
              </a:rPr>
              <a:t> del Modelo de CHCC</a:t>
            </a:r>
            <a:endParaRPr lang="en-US" sz="240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5 Imagen" descr="banner para 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5925"/>
            <a:ext cx="6824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268413"/>
            <a:ext cx="8569325" cy="4386262"/>
          </a:xfrm>
        </p:spPr>
        <p:txBody>
          <a:bodyPr>
            <a:spAutoFit/>
          </a:bodyPr>
          <a:lstStyle/>
          <a:p>
            <a:pPr marL="0" indent="0">
              <a:spcBef>
                <a:spcPct val="500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/>
            </a:pP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La familia como principal responsable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de la crianza y desarrollo de sus hijos e hijas: llegar con más y mejor información a las familias.</a:t>
            </a:r>
          </a:p>
          <a:p>
            <a:pPr marL="0" indent="0">
              <a:spcBef>
                <a:spcPct val="500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/>
            </a:pPr>
            <a:endParaRPr lang="es-E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marL="0" indent="0"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Foco en la </a:t>
            </a: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calidad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de los servicios.</a:t>
            </a:r>
          </a:p>
          <a:p>
            <a:pPr marL="0" indent="0"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/>
            </a:pPr>
            <a:endParaRPr lang="es-E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marL="0" indent="0"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Foco en el </a:t>
            </a: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acompañamiento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personalizado de las familias.</a:t>
            </a:r>
            <a:b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</a:br>
            <a:endParaRPr lang="es-E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marL="0" indent="0"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Una </a:t>
            </a: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comunidad acogedora, inclusiva y con atención preferente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 a sus niños y niñas más pequeños.</a:t>
            </a:r>
          </a:p>
          <a:p>
            <a:pPr marL="0" indent="0"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/>
            </a:pPr>
            <a:endParaRPr lang="es-ES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ヒラギノ角ゴ Pro W3"/>
              <a:cs typeface="ヒラギノ角ゴ Pro W3"/>
            </a:endParaRPr>
          </a:p>
          <a:p>
            <a:pPr marL="0" indent="0"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Equipos de trabajo </a:t>
            </a:r>
            <a:r>
              <a:rPr lang="es-E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multiprofesionales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, orientados a la tarea y con el centro de su </a:t>
            </a:r>
            <a:r>
              <a:rPr lang="es-E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atención puesta en el desarrollo de los niños y niñas</a:t>
            </a:r>
            <a:r>
              <a:rPr lang="es-E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ヒラギノ角ゴ Pro W3"/>
                <a:cs typeface="ヒラギノ角ゴ Pro W3"/>
              </a:rPr>
              <a:t>.</a:t>
            </a:r>
          </a:p>
        </p:txBody>
      </p:sp>
      <p:sp>
        <p:nvSpPr>
          <p:cNvPr id="67588" name="Rectangle 2"/>
          <p:cNvSpPr>
            <a:spLocks noChangeArrowheads="1"/>
          </p:cNvSpPr>
          <p:nvPr/>
        </p:nvSpPr>
        <p:spPr bwMode="auto">
          <a:xfrm>
            <a:off x="468313" y="404813"/>
            <a:ext cx="583247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10000"/>
              </a:lnSpc>
            </a:pPr>
            <a:r>
              <a:rPr lang="es-CL" sz="2400" b="1">
                <a:solidFill>
                  <a:schemeClr val="bg1"/>
                </a:solidFill>
                <a:latin typeface="Trebuchet MS" pitchFamily="34" charset="0"/>
              </a:rPr>
              <a:t>Claves</a:t>
            </a:r>
            <a:r>
              <a:rPr lang="es-CL" sz="2400">
                <a:solidFill>
                  <a:schemeClr val="bg1"/>
                </a:solidFill>
                <a:latin typeface="Trebuchet MS" pitchFamily="34" charset="0"/>
              </a:rPr>
              <a:t> del Modelo de CHCC</a:t>
            </a:r>
            <a:endParaRPr lang="en-US" sz="240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1 Imagen" descr="banner para pp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7675"/>
            <a:ext cx="507682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2 Rectángulo"/>
          <p:cNvSpPr>
            <a:spLocks noChangeArrowheads="1"/>
          </p:cNvSpPr>
          <p:nvPr/>
        </p:nvSpPr>
        <p:spPr bwMode="auto">
          <a:xfrm>
            <a:off x="115888" y="492125"/>
            <a:ext cx="4960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>
                <a:solidFill>
                  <a:srgbClr val="F2F2F2"/>
                </a:solidFill>
                <a:latin typeface="Trebuchet MS" pitchFamily="34" charset="0"/>
              </a:rPr>
              <a:t>Desafíos…</a:t>
            </a:r>
            <a:endParaRPr lang="es-CL" sz="2400"/>
          </a:p>
        </p:txBody>
      </p:sp>
      <p:pic>
        <p:nvPicPr>
          <p:cNvPr id="77828" name="Picture 2" descr="C:\Documents and Settings\msilva\Escritorio\Diseño\Ilustraciones\Iconos\iconos png\p 1 ram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4025" y="225425"/>
            <a:ext cx="603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288" y="1412875"/>
            <a:ext cx="8353425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Formalización de  un </a:t>
            </a:r>
            <a:r>
              <a:rPr lang="es-MX" sz="1600" b="1" kern="0" dirty="0">
                <a:solidFill>
                  <a:srgbClr val="5F5F5F"/>
                </a:solidFill>
                <a:latin typeface="Verdana" pitchFamily="34" charset="0"/>
              </a:rPr>
              <a:t>Modelo de Gestión 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protocolizado. </a:t>
            </a:r>
          </a:p>
          <a:p>
            <a:pPr marL="0" lvl="2" indent="12700">
              <a:lnSpc>
                <a:spcPct val="80000"/>
              </a:lnSpc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Reglamento CHCC; que norme procesos para el cumplimiento de garantías.</a:t>
            </a:r>
          </a:p>
          <a:p>
            <a:pPr marL="0" lvl="2" indent="12700">
              <a:lnSpc>
                <a:spcPct val="80000"/>
              </a:lnSpc>
              <a:defRPr/>
            </a:pP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</a:t>
            </a: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MX" sz="1600" b="1" kern="0" dirty="0">
                <a:solidFill>
                  <a:srgbClr val="5F5F5F"/>
                </a:solidFill>
                <a:latin typeface="Verdana" pitchFamily="34" charset="0"/>
              </a:rPr>
              <a:t>Reinstalación permanente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de las redes de trabajo.  Fortalecimiento de la </a:t>
            </a:r>
            <a:r>
              <a:rPr lang="es-MX" sz="1600" b="1" kern="0" dirty="0">
                <a:solidFill>
                  <a:srgbClr val="5F5F5F"/>
                </a:solidFill>
                <a:latin typeface="Verdana" pitchFamily="34" charset="0"/>
              </a:rPr>
              <a:t>Coordinación Intersectorial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.</a:t>
            </a:r>
          </a:p>
          <a:p>
            <a:pPr marL="0" lvl="2" indent="12700">
              <a:lnSpc>
                <a:spcPct val="80000"/>
              </a:lnSpc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Actualización  y generación de </a:t>
            </a:r>
            <a:r>
              <a:rPr lang="es-MX" sz="1600" b="1" kern="0" dirty="0">
                <a:solidFill>
                  <a:srgbClr val="5F5F5F"/>
                </a:solidFill>
                <a:latin typeface="Verdana" pitchFamily="34" charset="0"/>
              </a:rPr>
              <a:t>nuevos contenidos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del Programa Educativo y en el sitio web.</a:t>
            </a:r>
          </a:p>
          <a:p>
            <a:pPr marL="0" lvl="2" indent="12700">
              <a:lnSpc>
                <a:spcPct val="80000"/>
              </a:lnSpc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 Implementación de la </a:t>
            </a:r>
            <a:r>
              <a:rPr lang="es-MX" sz="1600" b="1" kern="0" dirty="0">
                <a:solidFill>
                  <a:srgbClr val="5F5F5F"/>
                </a:solidFill>
                <a:latin typeface="Verdana" pitchFamily="34" charset="0"/>
              </a:rPr>
              <a:t>herramienta de control de stock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de materiales y mantención evolutiva del SRDM.</a:t>
            </a:r>
          </a:p>
          <a:p>
            <a:pPr marL="0" lvl="2" indent="12700">
              <a:lnSpc>
                <a:spcPct val="80000"/>
              </a:lnSpc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 </a:t>
            </a:r>
            <a:r>
              <a:rPr lang="es-MX" sz="1600" b="1" kern="0" dirty="0">
                <a:solidFill>
                  <a:srgbClr val="5F5F5F"/>
                </a:solidFill>
                <a:latin typeface="Verdana" pitchFamily="34" charset="0"/>
              </a:rPr>
              <a:t>Evaluación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del uso, pertinencia, calidad de los materiales educativos de </a:t>
            </a:r>
            <a:r>
              <a:rPr lang="es-MX" sz="1600" kern="0" dirty="0" err="1">
                <a:solidFill>
                  <a:srgbClr val="5F5F5F"/>
                </a:solidFill>
                <a:latin typeface="Verdana" pitchFamily="34" charset="0"/>
              </a:rPr>
              <a:t>ChCC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(Acompañándote a Descubrir I y II).</a:t>
            </a:r>
          </a:p>
          <a:p>
            <a:pPr marL="0" lvl="2" indent="12700">
              <a:lnSpc>
                <a:spcPct val="80000"/>
              </a:lnSpc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 Creación de </a:t>
            </a:r>
            <a:r>
              <a:rPr lang="es-MX" sz="1600" b="1" kern="0" dirty="0">
                <a:solidFill>
                  <a:srgbClr val="5F5F5F"/>
                </a:solidFill>
                <a:latin typeface="Verdana" pitchFamily="34" charset="0"/>
              </a:rPr>
              <a:t>nuevo material audiovisual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de apoyo (canciones-cuentos-juegos) y de estimulación para niños/as de 2 a 4 años.</a:t>
            </a:r>
          </a:p>
          <a:p>
            <a:pPr marL="0" lvl="2" indent="12700">
              <a:lnSpc>
                <a:spcPct val="80000"/>
              </a:lnSpc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 Revisión avances en propuesta de ampliación del grupo </a:t>
            </a:r>
            <a:r>
              <a:rPr lang="es-MX" sz="1600" kern="0" dirty="0" err="1">
                <a:solidFill>
                  <a:srgbClr val="5F5F5F"/>
                </a:solidFill>
                <a:latin typeface="Verdana" pitchFamily="34" charset="0"/>
              </a:rPr>
              <a:t>etáreo</a:t>
            </a:r>
            <a:r>
              <a:rPr lang="es-MX" sz="1600" kern="0" dirty="0">
                <a:solidFill>
                  <a:srgbClr val="5F5F5F"/>
                </a:solidFill>
                <a:latin typeface="Verdana" pitchFamily="34" charset="0"/>
              </a:rPr>
              <a:t>.</a:t>
            </a:r>
          </a:p>
          <a:p>
            <a:pPr marL="0" lvl="2" indent="12700">
              <a:lnSpc>
                <a:spcPct val="80000"/>
              </a:lnSpc>
              <a:defRPr/>
            </a:pPr>
            <a:endParaRPr lang="es-MX" sz="1600" kern="0" dirty="0">
              <a:solidFill>
                <a:srgbClr val="5F5F5F"/>
              </a:solidFill>
              <a:latin typeface="Verdana" pitchFamily="34" charset="0"/>
            </a:endParaRPr>
          </a:p>
          <a:p>
            <a:pPr marL="0" lvl="2" indent="12700">
              <a:lnSpc>
                <a:spcPct val="80000"/>
              </a:lnSpc>
              <a:defRPr/>
            </a:pPr>
            <a:endParaRPr lang="es-MX" sz="1600" kern="0" dirty="0">
              <a:solidFill>
                <a:srgbClr val="5F5F5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famili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2714625"/>
            <a:ext cx="8358187" cy="3113088"/>
          </a:xfrm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0" y="142875"/>
            <a:ext cx="9144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3200" dirty="0">
                <a:ea typeface="ＭＳ Ｐゴシック" pitchFamily="34" charset="-128"/>
                <a:cs typeface="Arial" charset="0"/>
              </a:rPr>
              <a:t>   </a:t>
            </a:r>
            <a:r>
              <a:rPr lang="es-E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  <a:cs typeface="Arial" charset="0"/>
              </a:rPr>
              <a:t>Muchas Gracias</a:t>
            </a:r>
            <a:endParaRPr lang="es-ES" sz="54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Arial" charset="0"/>
            </a:endParaRPr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84393">
            <a:off x="595313" y="1535113"/>
            <a:ext cx="2592387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56463" y="0"/>
            <a:ext cx="708025" cy="814388"/>
            <a:chOff x="14568" y="1080"/>
            <a:chExt cx="1114" cy="12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578" y="1090"/>
              <a:ext cx="490" cy="1262"/>
              <a:chOff x="14578" y="1090"/>
              <a:chExt cx="490" cy="1262"/>
            </a:xfrm>
          </p:grpSpPr>
          <p:sp>
            <p:nvSpPr>
              <p:cNvPr id="24" name="Freeform 4"/>
              <p:cNvSpPr>
                <a:spLocks/>
              </p:cNvSpPr>
              <p:nvPr/>
            </p:nvSpPr>
            <p:spPr bwMode="auto">
              <a:xfrm>
                <a:off x="14578" y="1090"/>
                <a:ext cx="490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490" h="126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067" y="1090"/>
              <a:ext cx="605" cy="1262"/>
              <a:chOff x="15067" y="1090"/>
              <a:chExt cx="605" cy="1262"/>
            </a:xfrm>
          </p:grpSpPr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15067" y="1090"/>
                <a:ext cx="605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605" h="126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256463" y="6418263"/>
            <a:ext cx="708025" cy="439737"/>
            <a:chOff x="14568" y="10468"/>
            <a:chExt cx="1114" cy="692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578" y="10478"/>
              <a:ext cx="490" cy="672"/>
              <a:chOff x="14578" y="10478"/>
              <a:chExt cx="490" cy="672"/>
            </a:xfrm>
          </p:grpSpPr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14578" y="10478"/>
                <a:ext cx="490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490" h="67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5067" y="10478"/>
              <a:ext cx="605" cy="672"/>
              <a:chOff x="15067" y="10478"/>
              <a:chExt cx="605" cy="672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15067" y="10478"/>
                <a:ext cx="605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605" h="67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898989"/>
                </a:solidFill>
                <a:effectLst/>
                <a:latin typeface="Calibri" pitchFamily="34" charset="0"/>
                <a:ea typeface="Verdana" pitchFamily="34" charset="0"/>
                <a:cs typeface="Verdana" pitchFamily="34" charset="0"/>
              </a:rPr>
              <a:t>Gobierno de Chile | Ministerio de Desarrollo Social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64" name="Rectangle 6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8088" tIns="1498128" rIns="25392" bIns="10791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21683" name="Rectangle 17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98" name="Rectangle 180"/>
          <p:cNvSpPr>
            <a:spLocks noChangeArrowheads="1"/>
          </p:cNvSpPr>
          <p:nvPr/>
        </p:nvSpPr>
        <p:spPr bwMode="auto">
          <a:xfrm>
            <a:off x="323528" y="2267580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14%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Rectangle 180"/>
          <p:cNvSpPr>
            <a:spLocks noChangeArrowheads="1"/>
          </p:cNvSpPr>
          <p:nvPr/>
        </p:nvSpPr>
        <p:spPr bwMode="auto">
          <a:xfrm>
            <a:off x="323528" y="2627620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12%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0" name="Rectangle 180"/>
          <p:cNvSpPr>
            <a:spLocks noChangeArrowheads="1"/>
          </p:cNvSpPr>
          <p:nvPr/>
        </p:nvSpPr>
        <p:spPr bwMode="auto">
          <a:xfrm>
            <a:off x="323528" y="3543060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6%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Rectangle 180"/>
          <p:cNvSpPr>
            <a:spLocks noChangeArrowheads="1"/>
          </p:cNvSpPr>
          <p:nvPr/>
        </p:nvSpPr>
        <p:spPr bwMode="auto">
          <a:xfrm>
            <a:off x="323528" y="4139788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2" name="Rectangle 180"/>
          <p:cNvSpPr>
            <a:spLocks noChangeArrowheads="1"/>
          </p:cNvSpPr>
          <p:nvPr/>
        </p:nvSpPr>
        <p:spPr bwMode="auto">
          <a:xfrm>
            <a:off x="323528" y="4412660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Rectangle 180"/>
          <p:cNvSpPr>
            <a:spLocks noChangeArrowheads="1"/>
          </p:cNvSpPr>
          <p:nvPr/>
        </p:nvSpPr>
        <p:spPr bwMode="auto">
          <a:xfrm>
            <a:off x="8199472" y="2515542"/>
            <a:ext cx="909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2009</a:t>
            </a:r>
            <a:endParaRPr lang="es-CL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79512" y="5474403"/>
            <a:ext cx="8394736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Sobrepeso </a:t>
            </a: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 dispara especialmente en 20% más </a:t>
            </a:r>
            <a:r>
              <a:rPr lang="es-CL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vulnerable</a:t>
            </a:r>
          </a:p>
          <a:p>
            <a:endParaRPr lang="es-CL" sz="15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CL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En </a:t>
            </a: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caso de niños del 20% más pobre </a:t>
            </a:r>
            <a:r>
              <a:rPr lang="es-CL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obesidad subió </a:t>
            </a: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44% en 2 años</a:t>
            </a:r>
          </a:p>
        </p:txBody>
      </p:sp>
      <p:sp>
        <p:nvSpPr>
          <p:cNvPr id="132" name="Rectangle 180"/>
          <p:cNvSpPr>
            <a:spLocks noChangeArrowheads="1"/>
          </p:cNvSpPr>
          <p:nvPr/>
        </p:nvSpPr>
        <p:spPr bwMode="auto">
          <a:xfrm>
            <a:off x="323528" y="3832011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Rectangle 180"/>
          <p:cNvSpPr>
            <a:spLocks noChangeArrowheads="1"/>
          </p:cNvSpPr>
          <p:nvPr/>
        </p:nvSpPr>
        <p:spPr bwMode="auto">
          <a:xfrm>
            <a:off x="323528" y="3203684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8%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Rectangle 180"/>
          <p:cNvSpPr>
            <a:spLocks noChangeArrowheads="1"/>
          </p:cNvSpPr>
          <p:nvPr/>
        </p:nvSpPr>
        <p:spPr bwMode="auto">
          <a:xfrm>
            <a:off x="323528" y="2915652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Rectangle 180"/>
          <p:cNvSpPr>
            <a:spLocks noChangeArrowheads="1"/>
          </p:cNvSpPr>
          <p:nvPr/>
        </p:nvSpPr>
        <p:spPr bwMode="auto">
          <a:xfrm>
            <a:off x="8199472" y="3101175"/>
            <a:ext cx="909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</a:t>
            </a:r>
            <a:endParaRPr lang="es-CL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5" name="154 Rectángulo"/>
          <p:cNvSpPr/>
          <p:nvPr/>
        </p:nvSpPr>
        <p:spPr>
          <a:xfrm>
            <a:off x="1115616" y="4787860"/>
            <a:ext cx="10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6" name="155 Rectángulo"/>
          <p:cNvSpPr/>
          <p:nvPr/>
        </p:nvSpPr>
        <p:spPr>
          <a:xfrm>
            <a:off x="2499686" y="4787860"/>
            <a:ext cx="10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7" name="156 Rectángulo"/>
          <p:cNvSpPr/>
          <p:nvPr/>
        </p:nvSpPr>
        <p:spPr>
          <a:xfrm>
            <a:off x="3851920" y="4787860"/>
            <a:ext cx="11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III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8" name="157 Rectángulo"/>
          <p:cNvSpPr/>
          <p:nvPr/>
        </p:nvSpPr>
        <p:spPr>
          <a:xfrm>
            <a:off x="5292080" y="4787860"/>
            <a:ext cx="113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9" name="158 Rectángulo"/>
          <p:cNvSpPr/>
          <p:nvPr/>
        </p:nvSpPr>
        <p:spPr>
          <a:xfrm>
            <a:off x="6804248" y="4787860"/>
            <a:ext cx="107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0" name="Rectangle 180"/>
          <p:cNvSpPr>
            <a:spLocks noChangeArrowheads="1"/>
          </p:cNvSpPr>
          <p:nvPr/>
        </p:nvSpPr>
        <p:spPr bwMode="auto">
          <a:xfrm>
            <a:off x="323528" y="1904973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16%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Rectangle 180"/>
          <p:cNvSpPr>
            <a:spLocks noChangeArrowheads="1"/>
          </p:cNvSpPr>
          <p:nvPr/>
        </p:nvSpPr>
        <p:spPr bwMode="auto">
          <a:xfrm>
            <a:off x="323528" y="1566819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18%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801769" y="1767866"/>
            <a:ext cx="7223981" cy="2925417"/>
            <a:chOff x="2117" y="-4231"/>
            <a:chExt cx="10970" cy="4042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12619" y="-717"/>
              <a:ext cx="466" cy="2"/>
              <a:chOff x="12619" y="-717"/>
              <a:chExt cx="466" cy="2"/>
            </a:xfrm>
          </p:grpSpPr>
          <p:sp>
            <p:nvSpPr>
              <p:cNvPr id="25604" name="Freeform 4"/>
              <p:cNvSpPr>
                <a:spLocks/>
              </p:cNvSpPr>
              <p:nvPr/>
            </p:nvSpPr>
            <p:spPr bwMode="auto">
              <a:xfrm>
                <a:off x="12619" y="-717"/>
                <a:ext cx="46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6" y="0"/>
                  </a:cxn>
                </a:cxnLst>
                <a:rect l="0" t="0" r="r" b="b"/>
                <a:pathLst>
                  <a:path w="466">
                    <a:moveTo>
                      <a:pt x="0" y="0"/>
                    </a:moveTo>
                    <a:lnTo>
                      <a:pt x="46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45" y="-717"/>
              <a:ext cx="931" cy="2"/>
              <a:chOff x="10445" y="-717"/>
              <a:chExt cx="931" cy="2"/>
            </a:xfrm>
          </p:grpSpPr>
          <p:sp>
            <p:nvSpPr>
              <p:cNvPr id="25606" name="Freeform 6"/>
              <p:cNvSpPr>
                <a:spLocks/>
              </p:cNvSpPr>
              <p:nvPr/>
            </p:nvSpPr>
            <p:spPr bwMode="auto">
              <a:xfrm>
                <a:off x="10445" y="-717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10445" y="-1159"/>
              <a:ext cx="931" cy="2"/>
              <a:chOff x="10445" y="-1159"/>
              <a:chExt cx="931" cy="2"/>
            </a:xfrm>
          </p:grpSpPr>
          <p:sp>
            <p:nvSpPr>
              <p:cNvPr id="25608" name="Freeform 8"/>
              <p:cNvSpPr>
                <a:spLocks/>
              </p:cNvSpPr>
              <p:nvPr/>
            </p:nvSpPr>
            <p:spPr bwMode="auto">
              <a:xfrm>
                <a:off x="10445" y="-1159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10445" y="-1596"/>
              <a:ext cx="931" cy="2"/>
              <a:chOff x="10445" y="-1596"/>
              <a:chExt cx="931" cy="2"/>
            </a:xfrm>
          </p:grpSpPr>
          <p:sp>
            <p:nvSpPr>
              <p:cNvPr id="25610" name="Freeform 10"/>
              <p:cNvSpPr>
                <a:spLocks/>
              </p:cNvSpPr>
              <p:nvPr/>
            </p:nvSpPr>
            <p:spPr bwMode="auto">
              <a:xfrm>
                <a:off x="10445" y="-1596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1376" y="-1764"/>
              <a:ext cx="624" cy="1483"/>
              <a:chOff x="11376" y="-1764"/>
              <a:chExt cx="624" cy="1483"/>
            </a:xfrm>
          </p:grpSpPr>
          <p:sp>
            <p:nvSpPr>
              <p:cNvPr id="25612" name="Freeform 12"/>
              <p:cNvSpPr>
                <a:spLocks/>
              </p:cNvSpPr>
              <p:nvPr/>
            </p:nvSpPr>
            <p:spPr bwMode="auto">
              <a:xfrm>
                <a:off x="11376" y="-1764"/>
                <a:ext cx="624" cy="1483"/>
              </a:xfrm>
              <a:custGeom>
                <a:avLst/>
                <a:gdLst/>
                <a:ahLst/>
                <a:cxnLst>
                  <a:cxn ang="0">
                    <a:pos x="624" y="0"/>
                  </a:cxn>
                  <a:cxn ang="0">
                    <a:pos x="0" y="0"/>
                  </a:cxn>
                  <a:cxn ang="0">
                    <a:pos x="0" y="1483"/>
                  </a:cxn>
                  <a:cxn ang="0">
                    <a:pos x="624" y="1483"/>
                  </a:cxn>
                  <a:cxn ang="0">
                    <a:pos x="624" y="0"/>
                  </a:cxn>
                </a:cxnLst>
                <a:rect l="0" t="0" r="r" b="b"/>
                <a:pathLst>
                  <a:path w="624" h="1483">
                    <a:moveTo>
                      <a:pt x="624" y="0"/>
                    </a:moveTo>
                    <a:lnTo>
                      <a:pt x="0" y="0"/>
                    </a:lnTo>
                    <a:lnTo>
                      <a:pt x="0" y="1483"/>
                    </a:lnTo>
                    <a:lnTo>
                      <a:pt x="624" y="1483"/>
                    </a:lnTo>
                    <a:lnTo>
                      <a:pt x="624" y="0"/>
                    </a:lnTo>
                  </a:path>
                </a:pathLst>
              </a:custGeom>
              <a:solidFill>
                <a:srgbClr val="4F80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8270" y="-717"/>
              <a:ext cx="931" cy="2"/>
              <a:chOff x="8270" y="-717"/>
              <a:chExt cx="931" cy="2"/>
            </a:xfrm>
          </p:grpSpPr>
          <p:sp>
            <p:nvSpPr>
              <p:cNvPr id="25614" name="Freeform 14"/>
              <p:cNvSpPr>
                <a:spLocks/>
              </p:cNvSpPr>
              <p:nvPr/>
            </p:nvSpPr>
            <p:spPr bwMode="auto">
              <a:xfrm>
                <a:off x="8270" y="-717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2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2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8270" y="-1159"/>
              <a:ext cx="931" cy="2"/>
              <a:chOff x="8270" y="-1159"/>
              <a:chExt cx="931" cy="2"/>
            </a:xfrm>
          </p:grpSpPr>
          <p:sp>
            <p:nvSpPr>
              <p:cNvPr id="25616" name="Freeform 16"/>
              <p:cNvSpPr>
                <a:spLocks/>
              </p:cNvSpPr>
              <p:nvPr/>
            </p:nvSpPr>
            <p:spPr bwMode="auto">
              <a:xfrm>
                <a:off x="8270" y="-1159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2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2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8270" y="-1596"/>
              <a:ext cx="931" cy="2"/>
              <a:chOff x="8270" y="-1596"/>
              <a:chExt cx="931" cy="2"/>
            </a:xfrm>
          </p:grpSpPr>
          <p:sp>
            <p:nvSpPr>
              <p:cNvPr id="25618" name="Freeform 18"/>
              <p:cNvSpPr>
                <a:spLocks/>
              </p:cNvSpPr>
              <p:nvPr/>
            </p:nvSpPr>
            <p:spPr bwMode="auto">
              <a:xfrm>
                <a:off x="8270" y="-1596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2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2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8270" y="-2037"/>
              <a:ext cx="931" cy="2"/>
              <a:chOff x="8270" y="-2037"/>
              <a:chExt cx="931" cy="2"/>
            </a:xfrm>
          </p:grpSpPr>
          <p:sp>
            <p:nvSpPr>
              <p:cNvPr id="25620" name="Freeform 20"/>
              <p:cNvSpPr>
                <a:spLocks/>
              </p:cNvSpPr>
              <p:nvPr/>
            </p:nvSpPr>
            <p:spPr bwMode="auto">
              <a:xfrm>
                <a:off x="8270" y="-2037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2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2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9" name="Group 21"/>
            <p:cNvGrpSpPr>
              <a:grpSpLocks/>
            </p:cNvGrpSpPr>
            <p:nvPr/>
          </p:nvGrpSpPr>
          <p:grpSpPr bwMode="auto">
            <a:xfrm>
              <a:off x="8270" y="-2474"/>
              <a:ext cx="1555" cy="2"/>
              <a:chOff x="8270" y="-2474"/>
              <a:chExt cx="1555" cy="2"/>
            </a:xfrm>
          </p:grpSpPr>
          <p:sp>
            <p:nvSpPr>
              <p:cNvPr id="25622" name="Freeform 22"/>
              <p:cNvSpPr>
                <a:spLocks/>
              </p:cNvSpPr>
              <p:nvPr/>
            </p:nvSpPr>
            <p:spPr bwMode="auto">
              <a:xfrm>
                <a:off x="8270" y="-2474"/>
                <a:ext cx="155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6" y="0"/>
                  </a:cxn>
                </a:cxnLst>
                <a:rect l="0" t="0" r="r" b="b"/>
                <a:pathLst>
                  <a:path w="1555">
                    <a:moveTo>
                      <a:pt x="0" y="0"/>
                    </a:moveTo>
                    <a:lnTo>
                      <a:pt x="155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9202" y="-2460"/>
              <a:ext cx="624" cy="2179"/>
              <a:chOff x="9202" y="-2460"/>
              <a:chExt cx="624" cy="2179"/>
            </a:xfrm>
          </p:grpSpPr>
          <p:sp>
            <p:nvSpPr>
              <p:cNvPr id="25624" name="Freeform 24"/>
              <p:cNvSpPr>
                <a:spLocks/>
              </p:cNvSpPr>
              <p:nvPr/>
            </p:nvSpPr>
            <p:spPr bwMode="auto">
              <a:xfrm>
                <a:off x="9202" y="-2460"/>
                <a:ext cx="624" cy="2179"/>
              </a:xfrm>
              <a:custGeom>
                <a:avLst/>
                <a:gdLst/>
                <a:ahLst/>
                <a:cxnLst>
                  <a:cxn ang="0">
                    <a:pos x="624" y="0"/>
                  </a:cxn>
                  <a:cxn ang="0">
                    <a:pos x="0" y="0"/>
                  </a:cxn>
                  <a:cxn ang="0">
                    <a:pos x="0" y="2179"/>
                  </a:cxn>
                  <a:cxn ang="0">
                    <a:pos x="624" y="2179"/>
                  </a:cxn>
                  <a:cxn ang="0">
                    <a:pos x="624" y="0"/>
                  </a:cxn>
                </a:cxnLst>
                <a:rect l="0" t="0" r="r" b="b"/>
                <a:pathLst>
                  <a:path w="624" h="2179">
                    <a:moveTo>
                      <a:pt x="624" y="0"/>
                    </a:moveTo>
                    <a:lnTo>
                      <a:pt x="0" y="0"/>
                    </a:lnTo>
                    <a:lnTo>
                      <a:pt x="0" y="2179"/>
                    </a:lnTo>
                    <a:lnTo>
                      <a:pt x="624" y="2179"/>
                    </a:lnTo>
                    <a:lnTo>
                      <a:pt x="624" y="0"/>
                    </a:lnTo>
                  </a:path>
                </a:pathLst>
              </a:custGeom>
              <a:solidFill>
                <a:srgbClr val="4F80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6096" y="-717"/>
              <a:ext cx="931" cy="2"/>
              <a:chOff x="6096" y="-717"/>
              <a:chExt cx="931" cy="2"/>
            </a:xfrm>
          </p:grpSpPr>
          <p:sp>
            <p:nvSpPr>
              <p:cNvPr id="25626" name="Freeform 26"/>
              <p:cNvSpPr>
                <a:spLocks/>
              </p:cNvSpPr>
              <p:nvPr/>
            </p:nvSpPr>
            <p:spPr bwMode="auto">
              <a:xfrm>
                <a:off x="6096" y="-717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6096" y="-1159"/>
              <a:ext cx="931" cy="2"/>
              <a:chOff x="6096" y="-1159"/>
              <a:chExt cx="931" cy="2"/>
            </a:xfrm>
          </p:grpSpPr>
          <p:sp>
            <p:nvSpPr>
              <p:cNvPr id="25628" name="Freeform 28"/>
              <p:cNvSpPr>
                <a:spLocks/>
              </p:cNvSpPr>
              <p:nvPr/>
            </p:nvSpPr>
            <p:spPr bwMode="auto">
              <a:xfrm>
                <a:off x="6096" y="-1159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6096" y="-1596"/>
              <a:ext cx="931" cy="2"/>
              <a:chOff x="6096" y="-1596"/>
              <a:chExt cx="931" cy="2"/>
            </a:xfrm>
          </p:grpSpPr>
          <p:sp>
            <p:nvSpPr>
              <p:cNvPr id="25630" name="Freeform 30"/>
              <p:cNvSpPr>
                <a:spLocks/>
              </p:cNvSpPr>
              <p:nvPr/>
            </p:nvSpPr>
            <p:spPr bwMode="auto">
              <a:xfrm>
                <a:off x="6096" y="-1596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6096" y="-2037"/>
              <a:ext cx="931" cy="2"/>
              <a:chOff x="6096" y="-2037"/>
              <a:chExt cx="931" cy="2"/>
            </a:xfrm>
          </p:grpSpPr>
          <p:sp>
            <p:nvSpPr>
              <p:cNvPr id="25632" name="Freeform 32"/>
              <p:cNvSpPr>
                <a:spLocks/>
              </p:cNvSpPr>
              <p:nvPr/>
            </p:nvSpPr>
            <p:spPr bwMode="auto">
              <a:xfrm>
                <a:off x="6096" y="-2037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7" name="Group 33"/>
            <p:cNvGrpSpPr>
              <a:grpSpLocks/>
            </p:cNvGrpSpPr>
            <p:nvPr/>
          </p:nvGrpSpPr>
          <p:grpSpPr bwMode="auto">
            <a:xfrm>
              <a:off x="6096" y="-2474"/>
              <a:ext cx="931" cy="2"/>
              <a:chOff x="6096" y="-2474"/>
              <a:chExt cx="931" cy="2"/>
            </a:xfrm>
          </p:grpSpPr>
          <p:sp>
            <p:nvSpPr>
              <p:cNvPr id="25634" name="Freeform 34"/>
              <p:cNvSpPr>
                <a:spLocks/>
              </p:cNvSpPr>
              <p:nvPr/>
            </p:nvSpPr>
            <p:spPr bwMode="auto">
              <a:xfrm>
                <a:off x="6096" y="-2474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7027" y="-2829"/>
              <a:ext cx="624" cy="2549"/>
              <a:chOff x="7027" y="-2829"/>
              <a:chExt cx="624" cy="2549"/>
            </a:xfrm>
          </p:grpSpPr>
          <p:sp>
            <p:nvSpPr>
              <p:cNvPr id="25636" name="Freeform 36"/>
              <p:cNvSpPr>
                <a:spLocks/>
              </p:cNvSpPr>
              <p:nvPr/>
            </p:nvSpPr>
            <p:spPr bwMode="auto">
              <a:xfrm>
                <a:off x="7027" y="-2829"/>
                <a:ext cx="624" cy="2549"/>
              </a:xfrm>
              <a:custGeom>
                <a:avLst/>
                <a:gdLst/>
                <a:ahLst/>
                <a:cxnLst>
                  <a:cxn ang="0">
                    <a:pos x="624" y="0"/>
                  </a:cxn>
                  <a:cxn ang="0">
                    <a:pos x="0" y="0"/>
                  </a:cxn>
                  <a:cxn ang="0">
                    <a:pos x="0" y="2548"/>
                  </a:cxn>
                  <a:cxn ang="0">
                    <a:pos x="624" y="2548"/>
                  </a:cxn>
                  <a:cxn ang="0">
                    <a:pos x="624" y="0"/>
                  </a:cxn>
                </a:cxnLst>
                <a:rect l="0" t="0" r="r" b="b"/>
                <a:pathLst>
                  <a:path w="624" h="2549">
                    <a:moveTo>
                      <a:pt x="624" y="0"/>
                    </a:moveTo>
                    <a:lnTo>
                      <a:pt x="0" y="0"/>
                    </a:lnTo>
                    <a:lnTo>
                      <a:pt x="0" y="2548"/>
                    </a:lnTo>
                    <a:lnTo>
                      <a:pt x="624" y="2548"/>
                    </a:lnTo>
                    <a:lnTo>
                      <a:pt x="624" y="0"/>
                    </a:lnTo>
                  </a:path>
                </a:pathLst>
              </a:custGeom>
              <a:solidFill>
                <a:srgbClr val="4F80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28" name="Group 37"/>
            <p:cNvGrpSpPr>
              <a:grpSpLocks/>
            </p:cNvGrpSpPr>
            <p:nvPr/>
          </p:nvGrpSpPr>
          <p:grpSpPr bwMode="auto">
            <a:xfrm>
              <a:off x="3922" y="-717"/>
              <a:ext cx="931" cy="2"/>
              <a:chOff x="3922" y="-717"/>
              <a:chExt cx="931" cy="2"/>
            </a:xfrm>
          </p:grpSpPr>
          <p:sp>
            <p:nvSpPr>
              <p:cNvPr id="25638" name="Freeform 38"/>
              <p:cNvSpPr>
                <a:spLocks/>
              </p:cNvSpPr>
              <p:nvPr/>
            </p:nvSpPr>
            <p:spPr bwMode="auto">
              <a:xfrm>
                <a:off x="3922" y="-717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29" name="Group 39"/>
            <p:cNvGrpSpPr>
              <a:grpSpLocks/>
            </p:cNvGrpSpPr>
            <p:nvPr/>
          </p:nvGrpSpPr>
          <p:grpSpPr bwMode="auto">
            <a:xfrm>
              <a:off x="3922" y="-1159"/>
              <a:ext cx="931" cy="2"/>
              <a:chOff x="3922" y="-1159"/>
              <a:chExt cx="931" cy="2"/>
            </a:xfrm>
          </p:grpSpPr>
          <p:sp>
            <p:nvSpPr>
              <p:cNvPr id="25640" name="Freeform 40"/>
              <p:cNvSpPr>
                <a:spLocks/>
              </p:cNvSpPr>
              <p:nvPr/>
            </p:nvSpPr>
            <p:spPr bwMode="auto">
              <a:xfrm>
                <a:off x="3922" y="-1159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0" name="Group 41"/>
            <p:cNvGrpSpPr>
              <a:grpSpLocks/>
            </p:cNvGrpSpPr>
            <p:nvPr/>
          </p:nvGrpSpPr>
          <p:grpSpPr bwMode="auto">
            <a:xfrm>
              <a:off x="3922" y="-1596"/>
              <a:ext cx="931" cy="2"/>
              <a:chOff x="3922" y="-1596"/>
              <a:chExt cx="931" cy="2"/>
            </a:xfrm>
          </p:grpSpPr>
          <p:sp>
            <p:nvSpPr>
              <p:cNvPr id="25642" name="Freeform 42"/>
              <p:cNvSpPr>
                <a:spLocks/>
              </p:cNvSpPr>
              <p:nvPr/>
            </p:nvSpPr>
            <p:spPr bwMode="auto">
              <a:xfrm>
                <a:off x="3922" y="-1596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1" name="Group 43"/>
            <p:cNvGrpSpPr>
              <a:grpSpLocks/>
            </p:cNvGrpSpPr>
            <p:nvPr/>
          </p:nvGrpSpPr>
          <p:grpSpPr bwMode="auto">
            <a:xfrm>
              <a:off x="3922" y="-2037"/>
              <a:ext cx="931" cy="2"/>
              <a:chOff x="3922" y="-2037"/>
              <a:chExt cx="931" cy="2"/>
            </a:xfrm>
          </p:grpSpPr>
          <p:sp>
            <p:nvSpPr>
              <p:cNvPr id="25644" name="Freeform 44"/>
              <p:cNvSpPr>
                <a:spLocks/>
              </p:cNvSpPr>
              <p:nvPr/>
            </p:nvSpPr>
            <p:spPr bwMode="auto">
              <a:xfrm>
                <a:off x="3922" y="-2037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4" name="Group 45"/>
            <p:cNvGrpSpPr>
              <a:grpSpLocks/>
            </p:cNvGrpSpPr>
            <p:nvPr/>
          </p:nvGrpSpPr>
          <p:grpSpPr bwMode="auto">
            <a:xfrm>
              <a:off x="3922" y="-2474"/>
              <a:ext cx="931" cy="2"/>
              <a:chOff x="3922" y="-2474"/>
              <a:chExt cx="931" cy="2"/>
            </a:xfrm>
          </p:grpSpPr>
          <p:sp>
            <p:nvSpPr>
              <p:cNvPr id="25646" name="Freeform 46"/>
              <p:cNvSpPr>
                <a:spLocks/>
              </p:cNvSpPr>
              <p:nvPr/>
            </p:nvSpPr>
            <p:spPr bwMode="auto">
              <a:xfrm>
                <a:off x="3922" y="-2474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5" name="Group 47"/>
            <p:cNvGrpSpPr>
              <a:grpSpLocks/>
            </p:cNvGrpSpPr>
            <p:nvPr/>
          </p:nvGrpSpPr>
          <p:grpSpPr bwMode="auto">
            <a:xfrm>
              <a:off x="3922" y="-2916"/>
              <a:ext cx="931" cy="2"/>
              <a:chOff x="3922" y="-2916"/>
              <a:chExt cx="931" cy="2"/>
            </a:xfrm>
          </p:grpSpPr>
          <p:sp>
            <p:nvSpPr>
              <p:cNvPr id="25648" name="Freeform 48"/>
              <p:cNvSpPr>
                <a:spLocks/>
              </p:cNvSpPr>
              <p:nvPr/>
            </p:nvSpPr>
            <p:spPr bwMode="auto">
              <a:xfrm>
                <a:off x="3922" y="-2916"/>
                <a:ext cx="93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1" y="0"/>
                  </a:cxn>
                </a:cxnLst>
                <a:rect l="0" t="0" r="r" b="b"/>
                <a:pathLst>
                  <a:path w="931">
                    <a:moveTo>
                      <a:pt x="0" y="0"/>
                    </a:moveTo>
                    <a:lnTo>
                      <a:pt x="93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7" name="Group 49"/>
            <p:cNvGrpSpPr>
              <a:grpSpLocks/>
            </p:cNvGrpSpPr>
            <p:nvPr/>
          </p:nvGrpSpPr>
          <p:grpSpPr bwMode="auto">
            <a:xfrm>
              <a:off x="4853" y="-3055"/>
              <a:ext cx="619" cy="2774"/>
              <a:chOff x="4853" y="-3055"/>
              <a:chExt cx="619" cy="2774"/>
            </a:xfrm>
          </p:grpSpPr>
          <p:sp>
            <p:nvSpPr>
              <p:cNvPr id="25650" name="Freeform 50"/>
              <p:cNvSpPr>
                <a:spLocks/>
              </p:cNvSpPr>
              <p:nvPr/>
            </p:nvSpPr>
            <p:spPr bwMode="auto">
              <a:xfrm>
                <a:off x="4853" y="-3055"/>
                <a:ext cx="619" cy="2774"/>
              </a:xfrm>
              <a:custGeom>
                <a:avLst/>
                <a:gdLst/>
                <a:ahLst/>
                <a:cxnLst>
                  <a:cxn ang="0">
                    <a:pos x="619" y="0"/>
                  </a:cxn>
                  <a:cxn ang="0">
                    <a:pos x="0" y="0"/>
                  </a:cxn>
                  <a:cxn ang="0">
                    <a:pos x="0" y="2774"/>
                  </a:cxn>
                  <a:cxn ang="0">
                    <a:pos x="619" y="2774"/>
                  </a:cxn>
                  <a:cxn ang="0">
                    <a:pos x="619" y="0"/>
                  </a:cxn>
                </a:cxnLst>
                <a:rect l="0" t="0" r="r" b="b"/>
                <a:pathLst>
                  <a:path w="619" h="2774">
                    <a:moveTo>
                      <a:pt x="619" y="0"/>
                    </a:moveTo>
                    <a:lnTo>
                      <a:pt x="0" y="0"/>
                    </a:lnTo>
                    <a:lnTo>
                      <a:pt x="0" y="2774"/>
                    </a:lnTo>
                    <a:lnTo>
                      <a:pt x="619" y="2774"/>
                    </a:lnTo>
                    <a:lnTo>
                      <a:pt x="619" y="0"/>
                    </a:lnTo>
                  </a:path>
                </a:pathLst>
              </a:custGeom>
              <a:solidFill>
                <a:srgbClr val="4F80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8" name="Group 51"/>
            <p:cNvGrpSpPr>
              <a:grpSpLocks/>
            </p:cNvGrpSpPr>
            <p:nvPr/>
          </p:nvGrpSpPr>
          <p:grpSpPr bwMode="auto">
            <a:xfrm>
              <a:off x="2117" y="-717"/>
              <a:ext cx="562" cy="2"/>
              <a:chOff x="2117" y="-717"/>
              <a:chExt cx="562" cy="2"/>
            </a:xfrm>
          </p:grpSpPr>
          <p:sp>
            <p:nvSpPr>
              <p:cNvPr id="25652" name="Freeform 52"/>
              <p:cNvSpPr>
                <a:spLocks/>
              </p:cNvSpPr>
              <p:nvPr/>
            </p:nvSpPr>
            <p:spPr bwMode="auto">
              <a:xfrm>
                <a:off x="2117" y="-717"/>
                <a:ext cx="56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1" y="0"/>
                  </a:cxn>
                </a:cxnLst>
                <a:rect l="0" t="0" r="r" b="b"/>
                <a:pathLst>
                  <a:path w="562">
                    <a:moveTo>
                      <a:pt x="0" y="0"/>
                    </a:moveTo>
                    <a:lnTo>
                      <a:pt x="56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9" name="Group 53"/>
            <p:cNvGrpSpPr>
              <a:grpSpLocks/>
            </p:cNvGrpSpPr>
            <p:nvPr/>
          </p:nvGrpSpPr>
          <p:grpSpPr bwMode="auto">
            <a:xfrm>
              <a:off x="2117" y="-1159"/>
              <a:ext cx="562" cy="2"/>
              <a:chOff x="2117" y="-1159"/>
              <a:chExt cx="562" cy="2"/>
            </a:xfrm>
          </p:grpSpPr>
          <p:sp>
            <p:nvSpPr>
              <p:cNvPr id="25654" name="Freeform 54"/>
              <p:cNvSpPr>
                <a:spLocks/>
              </p:cNvSpPr>
              <p:nvPr/>
            </p:nvSpPr>
            <p:spPr bwMode="auto">
              <a:xfrm>
                <a:off x="2117" y="-1159"/>
                <a:ext cx="56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1" y="0"/>
                  </a:cxn>
                </a:cxnLst>
                <a:rect l="0" t="0" r="r" b="b"/>
                <a:pathLst>
                  <a:path w="562">
                    <a:moveTo>
                      <a:pt x="0" y="0"/>
                    </a:moveTo>
                    <a:lnTo>
                      <a:pt x="56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0" name="Group 55"/>
            <p:cNvGrpSpPr>
              <a:grpSpLocks/>
            </p:cNvGrpSpPr>
            <p:nvPr/>
          </p:nvGrpSpPr>
          <p:grpSpPr bwMode="auto">
            <a:xfrm>
              <a:off x="2117" y="-1596"/>
              <a:ext cx="562" cy="2"/>
              <a:chOff x="2117" y="-1596"/>
              <a:chExt cx="562" cy="2"/>
            </a:xfrm>
          </p:grpSpPr>
          <p:sp>
            <p:nvSpPr>
              <p:cNvPr id="25656" name="Freeform 56"/>
              <p:cNvSpPr>
                <a:spLocks/>
              </p:cNvSpPr>
              <p:nvPr/>
            </p:nvSpPr>
            <p:spPr bwMode="auto">
              <a:xfrm>
                <a:off x="2117" y="-1596"/>
                <a:ext cx="56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1" y="0"/>
                  </a:cxn>
                </a:cxnLst>
                <a:rect l="0" t="0" r="r" b="b"/>
                <a:pathLst>
                  <a:path w="562">
                    <a:moveTo>
                      <a:pt x="0" y="0"/>
                    </a:moveTo>
                    <a:lnTo>
                      <a:pt x="56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1" name="Group 57"/>
            <p:cNvGrpSpPr>
              <a:grpSpLocks/>
            </p:cNvGrpSpPr>
            <p:nvPr/>
          </p:nvGrpSpPr>
          <p:grpSpPr bwMode="auto">
            <a:xfrm>
              <a:off x="2117" y="-2037"/>
              <a:ext cx="562" cy="2"/>
              <a:chOff x="2117" y="-2037"/>
              <a:chExt cx="562" cy="2"/>
            </a:xfrm>
          </p:grpSpPr>
          <p:sp>
            <p:nvSpPr>
              <p:cNvPr id="25658" name="Freeform 58"/>
              <p:cNvSpPr>
                <a:spLocks/>
              </p:cNvSpPr>
              <p:nvPr/>
            </p:nvSpPr>
            <p:spPr bwMode="auto">
              <a:xfrm>
                <a:off x="2117" y="-2037"/>
                <a:ext cx="56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1" y="0"/>
                  </a:cxn>
                </a:cxnLst>
                <a:rect l="0" t="0" r="r" b="b"/>
                <a:pathLst>
                  <a:path w="562">
                    <a:moveTo>
                      <a:pt x="0" y="0"/>
                    </a:moveTo>
                    <a:lnTo>
                      <a:pt x="56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2" name="Group 59"/>
            <p:cNvGrpSpPr>
              <a:grpSpLocks/>
            </p:cNvGrpSpPr>
            <p:nvPr/>
          </p:nvGrpSpPr>
          <p:grpSpPr bwMode="auto">
            <a:xfrm>
              <a:off x="2117" y="-2474"/>
              <a:ext cx="562" cy="2"/>
              <a:chOff x="2117" y="-2474"/>
              <a:chExt cx="562" cy="2"/>
            </a:xfrm>
          </p:grpSpPr>
          <p:sp>
            <p:nvSpPr>
              <p:cNvPr id="25660" name="Freeform 60"/>
              <p:cNvSpPr>
                <a:spLocks/>
              </p:cNvSpPr>
              <p:nvPr/>
            </p:nvSpPr>
            <p:spPr bwMode="auto">
              <a:xfrm>
                <a:off x="2117" y="-2474"/>
                <a:ext cx="56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1" y="0"/>
                  </a:cxn>
                </a:cxnLst>
                <a:rect l="0" t="0" r="r" b="b"/>
                <a:pathLst>
                  <a:path w="562">
                    <a:moveTo>
                      <a:pt x="0" y="0"/>
                    </a:moveTo>
                    <a:lnTo>
                      <a:pt x="561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3" name="Group 61"/>
            <p:cNvGrpSpPr>
              <a:grpSpLocks/>
            </p:cNvGrpSpPr>
            <p:nvPr/>
          </p:nvGrpSpPr>
          <p:grpSpPr bwMode="auto">
            <a:xfrm>
              <a:off x="2678" y="-2815"/>
              <a:ext cx="624" cy="2534"/>
              <a:chOff x="2678" y="-2815"/>
              <a:chExt cx="624" cy="2534"/>
            </a:xfrm>
          </p:grpSpPr>
          <p:sp>
            <p:nvSpPr>
              <p:cNvPr id="25662" name="Freeform 62"/>
              <p:cNvSpPr>
                <a:spLocks/>
              </p:cNvSpPr>
              <p:nvPr/>
            </p:nvSpPr>
            <p:spPr bwMode="auto">
              <a:xfrm>
                <a:off x="2678" y="-2815"/>
                <a:ext cx="624" cy="2534"/>
              </a:xfrm>
              <a:custGeom>
                <a:avLst/>
                <a:gdLst/>
                <a:ahLst/>
                <a:cxnLst>
                  <a:cxn ang="0">
                    <a:pos x="624" y="0"/>
                  </a:cxn>
                  <a:cxn ang="0">
                    <a:pos x="0" y="0"/>
                  </a:cxn>
                  <a:cxn ang="0">
                    <a:pos x="0" y="2534"/>
                  </a:cxn>
                  <a:cxn ang="0">
                    <a:pos x="624" y="2534"/>
                  </a:cxn>
                  <a:cxn ang="0">
                    <a:pos x="624" y="0"/>
                  </a:cxn>
                </a:cxnLst>
                <a:rect l="0" t="0" r="r" b="b"/>
                <a:pathLst>
                  <a:path w="624" h="2534">
                    <a:moveTo>
                      <a:pt x="624" y="0"/>
                    </a:moveTo>
                    <a:lnTo>
                      <a:pt x="0" y="0"/>
                    </a:lnTo>
                    <a:lnTo>
                      <a:pt x="0" y="2534"/>
                    </a:lnTo>
                    <a:lnTo>
                      <a:pt x="624" y="2534"/>
                    </a:lnTo>
                    <a:lnTo>
                      <a:pt x="624" y="0"/>
                    </a:lnTo>
                  </a:path>
                </a:pathLst>
              </a:custGeom>
              <a:solidFill>
                <a:srgbClr val="4F80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4" name="Group 63"/>
            <p:cNvGrpSpPr>
              <a:grpSpLocks/>
            </p:cNvGrpSpPr>
            <p:nvPr/>
          </p:nvGrpSpPr>
          <p:grpSpPr bwMode="auto">
            <a:xfrm>
              <a:off x="2117" y="-2916"/>
              <a:ext cx="1186" cy="2"/>
              <a:chOff x="2117" y="-2916"/>
              <a:chExt cx="1186" cy="2"/>
            </a:xfrm>
          </p:grpSpPr>
          <p:sp>
            <p:nvSpPr>
              <p:cNvPr id="25664" name="Freeform 64"/>
              <p:cNvSpPr>
                <a:spLocks/>
              </p:cNvSpPr>
              <p:nvPr/>
            </p:nvSpPr>
            <p:spPr bwMode="auto">
              <a:xfrm>
                <a:off x="2117" y="-2916"/>
                <a:ext cx="118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85" y="0"/>
                  </a:cxn>
                </a:cxnLst>
                <a:rect l="0" t="0" r="r" b="b"/>
                <a:pathLst>
                  <a:path w="1186">
                    <a:moveTo>
                      <a:pt x="0" y="0"/>
                    </a:moveTo>
                    <a:lnTo>
                      <a:pt x="1185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5" name="Group 65"/>
            <p:cNvGrpSpPr>
              <a:grpSpLocks/>
            </p:cNvGrpSpPr>
            <p:nvPr/>
          </p:nvGrpSpPr>
          <p:grpSpPr bwMode="auto">
            <a:xfrm>
              <a:off x="3922" y="-3353"/>
              <a:ext cx="1550" cy="2"/>
              <a:chOff x="3922" y="-3353"/>
              <a:chExt cx="1550" cy="2"/>
            </a:xfrm>
          </p:grpSpPr>
          <p:sp>
            <p:nvSpPr>
              <p:cNvPr id="25666" name="Freeform 66"/>
              <p:cNvSpPr>
                <a:spLocks/>
              </p:cNvSpPr>
              <p:nvPr/>
            </p:nvSpPr>
            <p:spPr bwMode="auto">
              <a:xfrm>
                <a:off x="3922" y="-3353"/>
                <a:ext cx="155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0" y="0"/>
                  </a:cxn>
                </a:cxnLst>
                <a:rect l="0" t="0" r="r" b="b"/>
                <a:pathLst>
                  <a:path w="1550">
                    <a:moveTo>
                      <a:pt x="0" y="0"/>
                    </a:moveTo>
                    <a:lnTo>
                      <a:pt x="155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6" name="Group 67"/>
            <p:cNvGrpSpPr>
              <a:grpSpLocks/>
            </p:cNvGrpSpPr>
            <p:nvPr/>
          </p:nvGrpSpPr>
          <p:grpSpPr bwMode="auto">
            <a:xfrm>
              <a:off x="2117" y="-3353"/>
              <a:ext cx="1186" cy="2"/>
              <a:chOff x="2117" y="-3353"/>
              <a:chExt cx="1186" cy="2"/>
            </a:xfrm>
          </p:grpSpPr>
          <p:sp>
            <p:nvSpPr>
              <p:cNvPr id="25668" name="Freeform 68"/>
              <p:cNvSpPr>
                <a:spLocks/>
              </p:cNvSpPr>
              <p:nvPr/>
            </p:nvSpPr>
            <p:spPr bwMode="auto">
              <a:xfrm>
                <a:off x="2117" y="-3353"/>
                <a:ext cx="118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85" y="0"/>
                  </a:cxn>
                </a:cxnLst>
                <a:rect l="0" t="0" r="r" b="b"/>
                <a:pathLst>
                  <a:path w="1186">
                    <a:moveTo>
                      <a:pt x="0" y="0"/>
                    </a:moveTo>
                    <a:lnTo>
                      <a:pt x="1185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7" name="Group 69"/>
            <p:cNvGrpSpPr>
              <a:grpSpLocks/>
            </p:cNvGrpSpPr>
            <p:nvPr/>
          </p:nvGrpSpPr>
          <p:grpSpPr bwMode="auto">
            <a:xfrm>
              <a:off x="3922" y="-3794"/>
              <a:ext cx="1550" cy="2"/>
              <a:chOff x="3922" y="-3794"/>
              <a:chExt cx="1550" cy="2"/>
            </a:xfrm>
          </p:grpSpPr>
          <p:sp>
            <p:nvSpPr>
              <p:cNvPr id="25670" name="Freeform 70"/>
              <p:cNvSpPr>
                <a:spLocks/>
              </p:cNvSpPr>
              <p:nvPr/>
            </p:nvSpPr>
            <p:spPr bwMode="auto">
              <a:xfrm>
                <a:off x="3922" y="-3794"/>
                <a:ext cx="155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0" y="0"/>
                  </a:cxn>
                </a:cxnLst>
                <a:rect l="0" t="0" r="r" b="b"/>
                <a:pathLst>
                  <a:path w="1550">
                    <a:moveTo>
                      <a:pt x="0" y="0"/>
                    </a:moveTo>
                    <a:lnTo>
                      <a:pt x="155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8" name="Group 71"/>
            <p:cNvGrpSpPr>
              <a:grpSpLocks/>
            </p:cNvGrpSpPr>
            <p:nvPr/>
          </p:nvGrpSpPr>
          <p:grpSpPr bwMode="auto">
            <a:xfrm>
              <a:off x="2117" y="-3794"/>
              <a:ext cx="1186" cy="2"/>
              <a:chOff x="2117" y="-3794"/>
              <a:chExt cx="1186" cy="2"/>
            </a:xfrm>
          </p:grpSpPr>
          <p:sp>
            <p:nvSpPr>
              <p:cNvPr id="25672" name="Freeform 72"/>
              <p:cNvSpPr>
                <a:spLocks/>
              </p:cNvSpPr>
              <p:nvPr/>
            </p:nvSpPr>
            <p:spPr bwMode="auto">
              <a:xfrm>
                <a:off x="2117" y="-3794"/>
                <a:ext cx="118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85" y="0"/>
                  </a:cxn>
                </a:cxnLst>
                <a:rect l="0" t="0" r="r" b="b"/>
                <a:pathLst>
                  <a:path w="1186">
                    <a:moveTo>
                      <a:pt x="0" y="0"/>
                    </a:moveTo>
                    <a:lnTo>
                      <a:pt x="1185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9" name="Group 73"/>
            <p:cNvGrpSpPr>
              <a:grpSpLocks/>
            </p:cNvGrpSpPr>
            <p:nvPr/>
          </p:nvGrpSpPr>
          <p:grpSpPr bwMode="auto">
            <a:xfrm>
              <a:off x="3302" y="-3933"/>
              <a:ext cx="619" cy="3653"/>
              <a:chOff x="3302" y="-3933"/>
              <a:chExt cx="619" cy="3653"/>
            </a:xfrm>
          </p:grpSpPr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3302" y="-3933"/>
                <a:ext cx="619" cy="3653"/>
              </a:xfrm>
              <a:custGeom>
                <a:avLst/>
                <a:gdLst/>
                <a:ahLst/>
                <a:cxnLst>
                  <a:cxn ang="0">
                    <a:pos x="620" y="0"/>
                  </a:cxn>
                  <a:cxn ang="0">
                    <a:pos x="0" y="0"/>
                  </a:cxn>
                  <a:cxn ang="0">
                    <a:pos x="0" y="3652"/>
                  </a:cxn>
                  <a:cxn ang="0">
                    <a:pos x="620" y="3652"/>
                  </a:cxn>
                  <a:cxn ang="0">
                    <a:pos x="620" y="0"/>
                  </a:cxn>
                </a:cxnLst>
                <a:rect l="0" t="0" r="r" b="b"/>
                <a:pathLst>
                  <a:path w="619" h="3653">
                    <a:moveTo>
                      <a:pt x="620" y="0"/>
                    </a:moveTo>
                    <a:lnTo>
                      <a:pt x="0" y="0"/>
                    </a:lnTo>
                    <a:lnTo>
                      <a:pt x="0" y="3652"/>
                    </a:lnTo>
                    <a:lnTo>
                      <a:pt x="620" y="3652"/>
                    </a:lnTo>
                    <a:lnTo>
                      <a:pt x="620" y="0"/>
                    </a:lnTo>
                  </a:path>
                </a:pathLst>
              </a:custGeom>
              <a:solidFill>
                <a:srgbClr val="BF4F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50" name="Group 75"/>
            <p:cNvGrpSpPr>
              <a:grpSpLocks/>
            </p:cNvGrpSpPr>
            <p:nvPr/>
          </p:nvGrpSpPr>
          <p:grpSpPr bwMode="auto">
            <a:xfrm>
              <a:off x="6096" y="-2916"/>
              <a:ext cx="1555" cy="2"/>
              <a:chOff x="6096" y="-2916"/>
              <a:chExt cx="1555" cy="2"/>
            </a:xfrm>
          </p:grpSpPr>
          <p:sp>
            <p:nvSpPr>
              <p:cNvPr id="25676" name="Freeform 76"/>
              <p:cNvSpPr>
                <a:spLocks/>
              </p:cNvSpPr>
              <p:nvPr/>
            </p:nvSpPr>
            <p:spPr bwMode="auto">
              <a:xfrm>
                <a:off x="6096" y="-2916"/>
                <a:ext cx="155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5" y="0"/>
                  </a:cxn>
                </a:cxnLst>
                <a:rect l="0" t="0" r="r" b="b"/>
                <a:pathLst>
                  <a:path w="1555">
                    <a:moveTo>
                      <a:pt x="0" y="0"/>
                    </a:moveTo>
                    <a:lnTo>
                      <a:pt x="1555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51" name="Group 77"/>
            <p:cNvGrpSpPr>
              <a:grpSpLocks/>
            </p:cNvGrpSpPr>
            <p:nvPr/>
          </p:nvGrpSpPr>
          <p:grpSpPr bwMode="auto">
            <a:xfrm>
              <a:off x="6096" y="-3353"/>
              <a:ext cx="6989" cy="2"/>
              <a:chOff x="6096" y="-3353"/>
              <a:chExt cx="6989" cy="2"/>
            </a:xfrm>
          </p:grpSpPr>
          <p:sp>
            <p:nvSpPr>
              <p:cNvPr id="25678" name="Freeform 78"/>
              <p:cNvSpPr>
                <a:spLocks/>
              </p:cNvSpPr>
              <p:nvPr/>
            </p:nvSpPr>
            <p:spPr bwMode="auto">
              <a:xfrm>
                <a:off x="6096" y="-3353"/>
                <a:ext cx="698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89" y="0"/>
                  </a:cxn>
                </a:cxnLst>
                <a:rect l="0" t="0" r="r" b="b"/>
                <a:pathLst>
                  <a:path w="6989">
                    <a:moveTo>
                      <a:pt x="0" y="0"/>
                    </a:moveTo>
                    <a:lnTo>
                      <a:pt x="6989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52" name="Group 79"/>
            <p:cNvGrpSpPr>
              <a:grpSpLocks/>
            </p:cNvGrpSpPr>
            <p:nvPr/>
          </p:nvGrpSpPr>
          <p:grpSpPr bwMode="auto">
            <a:xfrm>
              <a:off x="6096" y="-3794"/>
              <a:ext cx="6989" cy="2"/>
              <a:chOff x="6096" y="-3794"/>
              <a:chExt cx="6989" cy="2"/>
            </a:xfrm>
          </p:grpSpPr>
          <p:sp>
            <p:nvSpPr>
              <p:cNvPr id="25680" name="Freeform 80"/>
              <p:cNvSpPr>
                <a:spLocks/>
              </p:cNvSpPr>
              <p:nvPr/>
            </p:nvSpPr>
            <p:spPr bwMode="auto">
              <a:xfrm>
                <a:off x="6096" y="-3794"/>
                <a:ext cx="698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89" y="0"/>
                  </a:cxn>
                </a:cxnLst>
                <a:rect l="0" t="0" r="r" b="b"/>
                <a:pathLst>
                  <a:path w="6989">
                    <a:moveTo>
                      <a:pt x="0" y="0"/>
                    </a:moveTo>
                    <a:lnTo>
                      <a:pt x="6989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53" name="Group 81"/>
            <p:cNvGrpSpPr>
              <a:grpSpLocks/>
            </p:cNvGrpSpPr>
            <p:nvPr/>
          </p:nvGrpSpPr>
          <p:grpSpPr bwMode="auto">
            <a:xfrm>
              <a:off x="5472" y="-3823"/>
              <a:ext cx="624" cy="3542"/>
              <a:chOff x="5472" y="-3823"/>
              <a:chExt cx="624" cy="3542"/>
            </a:xfrm>
          </p:grpSpPr>
          <p:sp>
            <p:nvSpPr>
              <p:cNvPr id="25682" name="Freeform 82"/>
              <p:cNvSpPr>
                <a:spLocks/>
              </p:cNvSpPr>
              <p:nvPr/>
            </p:nvSpPr>
            <p:spPr bwMode="auto">
              <a:xfrm>
                <a:off x="5472" y="-3823"/>
                <a:ext cx="624" cy="3542"/>
              </a:xfrm>
              <a:custGeom>
                <a:avLst/>
                <a:gdLst/>
                <a:ahLst/>
                <a:cxnLst>
                  <a:cxn ang="0">
                    <a:pos x="624" y="0"/>
                  </a:cxn>
                  <a:cxn ang="0">
                    <a:pos x="0" y="0"/>
                  </a:cxn>
                  <a:cxn ang="0">
                    <a:pos x="0" y="3542"/>
                  </a:cxn>
                  <a:cxn ang="0">
                    <a:pos x="624" y="3542"/>
                  </a:cxn>
                  <a:cxn ang="0">
                    <a:pos x="624" y="0"/>
                  </a:cxn>
                </a:cxnLst>
                <a:rect l="0" t="0" r="r" b="b"/>
                <a:pathLst>
                  <a:path w="624" h="3542">
                    <a:moveTo>
                      <a:pt x="624" y="0"/>
                    </a:moveTo>
                    <a:lnTo>
                      <a:pt x="0" y="0"/>
                    </a:lnTo>
                    <a:lnTo>
                      <a:pt x="0" y="3542"/>
                    </a:lnTo>
                    <a:lnTo>
                      <a:pt x="624" y="3542"/>
                    </a:lnTo>
                    <a:lnTo>
                      <a:pt x="624" y="0"/>
                    </a:lnTo>
                  </a:path>
                </a:pathLst>
              </a:custGeom>
              <a:solidFill>
                <a:srgbClr val="BF4F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2" name="Group 83"/>
            <p:cNvGrpSpPr>
              <a:grpSpLocks/>
            </p:cNvGrpSpPr>
            <p:nvPr/>
          </p:nvGrpSpPr>
          <p:grpSpPr bwMode="auto">
            <a:xfrm>
              <a:off x="8270" y="-2916"/>
              <a:ext cx="4814" cy="2"/>
              <a:chOff x="8270" y="-2916"/>
              <a:chExt cx="4814" cy="2"/>
            </a:xfrm>
          </p:grpSpPr>
          <p:sp>
            <p:nvSpPr>
              <p:cNvPr id="25684" name="Freeform 84"/>
              <p:cNvSpPr>
                <a:spLocks/>
              </p:cNvSpPr>
              <p:nvPr/>
            </p:nvSpPr>
            <p:spPr bwMode="auto">
              <a:xfrm>
                <a:off x="8270" y="-2916"/>
                <a:ext cx="48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15" y="0"/>
                  </a:cxn>
                </a:cxnLst>
                <a:rect l="0" t="0" r="r" b="b"/>
                <a:pathLst>
                  <a:path w="4814">
                    <a:moveTo>
                      <a:pt x="0" y="0"/>
                    </a:moveTo>
                    <a:lnTo>
                      <a:pt x="4815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3" name="Group 85"/>
            <p:cNvGrpSpPr>
              <a:grpSpLocks/>
            </p:cNvGrpSpPr>
            <p:nvPr/>
          </p:nvGrpSpPr>
          <p:grpSpPr bwMode="auto">
            <a:xfrm>
              <a:off x="7651" y="-3074"/>
              <a:ext cx="619" cy="2794"/>
              <a:chOff x="7651" y="-3074"/>
              <a:chExt cx="619" cy="2794"/>
            </a:xfrm>
          </p:grpSpPr>
          <p:sp>
            <p:nvSpPr>
              <p:cNvPr id="25686" name="Freeform 86"/>
              <p:cNvSpPr>
                <a:spLocks/>
              </p:cNvSpPr>
              <p:nvPr/>
            </p:nvSpPr>
            <p:spPr bwMode="auto">
              <a:xfrm>
                <a:off x="7651" y="-3074"/>
                <a:ext cx="619" cy="2794"/>
              </a:xfrm>
              <a:custGeom>
                <a:avLst/>
                <a:gdLst/>
                <a:ahLst/>
                <a:cxnLst>
                  <a:cxn ang="0">
                    <a:pos x="619" y="0"/>
                  </a:cxn>
                  <a:cxn ang="0">
                    <a:pos x="0" y="0"/>
                  </a:cxn>
                  <a:cxn ang="0">
                    <a:pos x="0" y="2793"/>
                  </a:cxn>
                  <a:cxn ang="0">
                    <a:pos x="619" y="2793"/>
                  </a:cxn>
                  <a:cxn ang="0">
                    <a:pos x="619" y="0"/>
                  </a:cxn>
                </a:cxnLst>
                <a:rect l="0" t="0" r="r" b="b"/>
                <a:pathLst>
                  <a:path w="619" h="2794">
                    <a:moveTo>
                      <a:pt x="619" y="0"/>
                    </a:moveTo>
                    <a:lnTo>
                      <a:pt x="0" y="0"/>
                    </a:lnTo>
                    <a:lnTo>
                      <a:pt x="0" y="2793"/>
                    </a:lnTo>
                    <a:lnTo>
                      <a:pt x="619" y="2793"/>
                    </a:lnTo>
                    <a:lnTo>
                      <a:pt x="619" y="0"/>
                    </a:lnTo>
                  </a:path>
                </a:pathLst>
              </a:custGeom>
              <a:solidFill>
                <a:srgbClr val="BF4F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4" name="Group 87"/>
            <p:cNvGrpSpPr>
              <a:grpSpLocks/>
            </p:cNvGrpSpPr>
            <p:nvPr/>
          </p:nvGrpSpPr>
          <p:grpSpPr bwMode="auto">
            <a:xfrm>
              <a:off x="10445" y="-2037"/>
              <a:ext cx="2640" cy="2"/>
              <a:chOff x="10445" y="-2037"/>
              <a:chExt cx="2640" cy="2"/>
            </a:xfrm>
          </p:grpSpPr>
          <p:sp>
            <p:nvSpPr>
              <p:cNvPr id="25688" name="Freeform 88"/>
              <p:cNvSpPr>
                <a:spLocks/>
              </p:cNvSpPr>
              <p:nvPr/>
            </p:nvSpPr>
            <p:spPr bwMode="auto">
              <a:xfrm>
                <a:off x="10445" y="-2037"/>
                <a:ext cx="264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40" y="0"/>
                  </a:cxn>
                </a:cxnLst>
                <a:rect l="0" t="0" r="r" b="b"/>
                <a:pathLst>
                  <a:path w="2640">
                    <a:moveTo>
                      <a:pt x="0" y="0"/>
                    </a:moveTo>
                    <a:lnTo>
                      <a:pt x="264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5" name="Group 89"/>
            <p:cNvGrpSpPr>
              <a:grpSpLocks/>
            </p:cNvGrpSpPr>
            <p:nvPr/>
          </p:nvGrpSpPr>
          <p:grpSpPr bwMode="auto">
            <a:xfrm>
              <a:off x="10445" y="-2474"/>
              <a:ext cx="2640" cy="2"/>
              <a:chOff x="10445" y="-2474"/>
              <a:chExt cx="2640" cy="2"/>
            </a:xfrm>
          </p:grpSpPr>
          <p:sp>
            <p:nvSpPr>
              <p:cNvPr id="25690" name="Freeform 90"/>
              <p:cNvSpPr>
                <a:spLocks/>
              </p:cNvSpPr>
              <p:nvPr/>
            </p:nvSpPr>
            <p:spPr bwMode="auto">
              <a:xfrm>
                <a:off x="10445" y="-2474"/>
                <a:ext cx="264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40" y="0"/>
                  </a:cxn>
                </a:cxnLst>
                <a:rect l="0" t="0" r="r" b="b"/>
                <a:pathLst>
                  <a:path w="2640">
                    <a:moveTo>
                      <a:pt x="0" y="0"/>
                    </a:moveTo>
                    <a:lnTo>
                      <a:pt x="264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6" name="Group 91"/>
            <p:cNvGrpSpPr>
              <a:grpSpLocks/>
            </p:cNvGrpSpPr>
            <p:nvPr/>
          </p:nvGrpSpPr>
          <p:grpSpPr bwMode="auto">
            <a:xfrm>
              <a:off x="9826" y="-2858"/>
              <a:ext cx="619" cy="2578"/>
              <a:chOff x="9826" y="-2858"/>
              <a:chExt cx="619" cy="2578"/>
            </a:xfrm>
          </p:grpSpPr>
          <p:sp>
            <p:nvSpPr>
              <p:cNvPr id="25692" name="Freeform 92"/>
              <p:cNvSpPr>
                <a:spLocks/>
              </p:cNvSpPr>
              <p:nvPr/>
            </p:nvSpPr>
            <p:spPr bwMode="auto">
              <a:xfrm>
                <a:off x="9826" y="-2858"/>
                <a:ext cx="619" cy="2578"/>
              </a:xfrm>
              <a:custGeom>
                <a:avLst/>
                <a:gdLst/>
                <a:ahLst/>
                <a:cxnLst>
                  <a:cxn ang="0">
                    <a:pos x="619" y="0"/>
                  </a:cxn>
                  <a:cxn ang="0">
                    <a:pos x="0" y="0"/>
                  </a:cxn>
                  <a:cxn ang="0">
                    <a:pos x="0" y="2577"/>
                  </a:cxn>
                  <a:cxn ang="0">
                    <a:pos x="619" y="2577"/>
                  </a:cxn>
                  <a:cxn ang="0">
                    <a:pos x="619" y="0"/>
                  </a:cxn>
                </a:cxnLst>
                <a:rect l="0" t="0" r="r" b="b"/>
                <a:pathLst>
                  <a:path w="619" h="2578">
                    <a:moveTo>
                      <a:pt x="619" y="0"/>
                    </a:moveTo>
                    <a:lnTo>
                      <a:pt x="0" y="0"/>
                    </a:lnTo>
                    <a:lnTo>
                      <a:pt x="0" y="2577"/>
                    </a:lnTo>
                    <a:lnTo>
                      <a:pt x="619" y="2577"/>
                    </a:lnTo>
                    <a:lnTo>
                      <a:pt x="619" y="0"/>
                    </a:lnTo>
                  </a:path>
                </a:pathLst>
              </a:custGeom>
              <a:solidFill>
                <a:srgbClr val="BF4F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7" name="Group 93"/>
            <p:cNvGrpSpPr>
              <a:grpSpLocks/>
            </p:cNvGrpSpPr>
            <p:nvPr/>
          </p:nvGrpSpPr>
          <p:grpSpPr bwMode="auto">
            <a:xfrm>
              <a:off x="12619" y="-1159"/>
              <a:ext cx="466" cy="2"/>
              <a:chOff x="12619" y="-1159"/>
              <a:chExt cx="466" cy="2"/>
            </a:xfrm>
          </p:grpSpPr>
          <p:sp>
            <p:nvSpPr>
              <p:cNvPr id="25694" name="Freeform 94"/>
              <p:cNvSpPr>
                <a:spLocks/>
              </p:cNvSpPr>
              <p:nvPr/>
            </p:nvSpPr>
            <p:spPr bwMode="auto">
              <a:xfrm>
                <a:off x="12619" y="-1159"/>
                <a:ext cx="46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6" y="0"/>
                  </a:cxn>
                </a:cxnLst>
                <a:rect l="0" t="0" r="r" b="b"/>
                <a:pathLst>
                  <a:path w="466">
                    <a:moveTo>
                      <a:pt x="0" y="0"/>
                    </a:moveTo>
                    <a:lnTo>
                      <a:pt x="46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8" name="Group 95"/>
            <p:cNvGrpSpPr>
              <a:grpSpLocks/>
            </p:cNvGrpSpPr>
            <p:nvPr/>
          </p:nvGrpSpPr>
          <p:grpSpPr bwMode="auto">
            <a:xfrm>
              <a:off x="12619" y="-1596"/>
              <a:ext cx="466" cy="2"/>
              <a:chOff x="12619" y="-1596"/>
              <a:chExt cx="466" cy="2"/>
            </a:xfrm>
          </p:grpSpPr>
          <p:sp>
            <p:nvSpPr>
              <p:cNvPr id="25696" name="Freeform 96"/>
              <p:cNvSpPr>
                <a:spLocks/>
              </p:cNvSpPr>
              <p:nvPr/>
            </p:nvSpPr>
            <p:spPr bwMode="auto">
              <a:xfrm>
                <a:off x="12619" y="-1596"/>
                <a:ext cx="46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6" y="0"/>
                  </a:cxn>
                </a:cxnLst>
                <a:rect l="0" t="0" r="r" b="b"/>
                <a:pathLst>
                  <a:path w="466">
                    <a:moveTo>
                      <a:pt x="0" y="0"/>
                    </a:moveTo>
                    <a:lnTo>
                      <a:pt x="46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9" name="Group 97"/>
            <p:cNvGrpSpPr>
              <a:grpSpLocks/>
            </p:cNvGrpSpPr>
            <p:nvPr/>
          </p:nvGrpSpPr>
          <p:grpSpPr bwMode="auto">
            <a:xfrm>
              <a:off x="12000" y="-1826"/>
              <a:ext cx="619" cy="1546"/>
              <a:chOff x="12000" y="-1826"/>
              <a:chExt cx="619" cy="1546"/>
            </a:xfrm>
          </p:grpSpPr>
          <p:sp>
            <p:nvSpPr>
              <p:cNvPr id="25698" name="Freeform 98"/>
              <p:cNvSpPr>
                <a:spLocks/>
              </p:cNvSpPr>
              <p:nvPr/>
            </p:nvSpPr>
            <p:spPr bwMode="auto">
              <a:xfrm>
                <a:off x="12000" y="-1826"/>
                <a:ext cx="619" cy="1546"/>
              </a:xfrm>
              <a:custGeom>
                <a:avLst/>
                <a:gdLst/>
                <a:ahLst/>
                <a:cxnLst>
                  <a:cxn ang="0">
                    <a:pos x="619" y="0"/>
                  </a:cxn>
                  <a:cxn ang="0">
                    <a:pos x="0" y="0"/>
                  </a:cxn>
                  <a:cxn ang="0">
                    <a:pos x="0" y="1545"/>
                  </a:cxn>
                  <a:cxn ang="0">
                    <a:pos x="619" y="1545"/>
                  </a:cxn>
                  <a:cxn ang="0">
                    <a:pos x="619" y="0"/>
                  </a:cxn>
                </a:cxnLst>
                <a:rect l="0" t="0" r="r" b="b"/>
                <a:pathLst>
                  <a:path w="619" h="1546">
                    <a:moveTo>
                      <a:pt x="619" y="0"/>
                    </a:moveTo>
                    <a:lnTo>
                      <a:pt x="0" y="0"/>
                    </a:lnTo>
                    <a:lnTo>
                      <a:pt x="0" y="1545"/>
                    </a:lnTo>
                    <a:lnTo>
                      <a:pt x="619" y="1545"/>
                    </a:lnTo>
                    <a:lnTo>
                      <a:pt x="619" y="0"/>
                    </a:lnTo>
                  </a:path>
                </a:pathLst>
              </a:custGeom>
              <a:solidFill>
                <a:srgbClr val="BF4F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0" name="Group 99"/>
            <p:cNvGrpSpPr>
              <a:grpSpLocks/>
            </p:cNvGrpSpPr>
            <p:nvPr/>
          </p:nvGrpSpPr>
          <p:grpSpPr bwMode="auto">
            <a:xfrm>
              <a:off x="2117" y="-4231"/>
              <a:ext cx="10968" cy="2"/>
              <a:chOff x="2117" y="-4231"/>
              <a:chExt cx="10968" cy="2"/>
            </a:xfrm>
          </p:grpSpPr>
          <p:sp>
            <p:nvSpPr>
              <p:cNvPr id="25700" name="Freeform 100"/>
              <p:cNvSpPr>
                <a:spLocks/>
              </p:cNvSpPr>
              <p:nvPr/>
            </p:nvSpPr>
            <p:spPr bwMode="auto">
              <a:xfrm>
                <a:off x="2117" y="-4231"/>
                <a:ext cx="10968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968" y="0"/>
                  </a:cxn>
                </a:cxnLst>
                <a:rect l="0" t="0" r="r" b="b"/>
                <a:pathLst>
                  <a:path w="10968">
                    <a:moveTo>
                      <a:pt x="0" y="0"/>
                    </a:moveTo>
                    <a:lnTo>
                      <a:pt x="10968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1" name="Group 101"/>
            <p:cNvGrpSpPr>
              <a:grpSpLocks/>
            </p:cNvGrpSpPr>
            <p:nvPr/>
          </p:nvGrpSpPr>
          <p:grpSpPr bwMode="auto">
            <a:xfrm>
              <a:off x="2213" y="-4231"/>
              <a:ext cx="2" cy="4042"/>
              <a:chOff x="2213" y="-4231"/>
              <a:chExt cx="2" cy="4042"/>
            </a:xfrm>
          </p:grpSpPr>
          <p:sp>
            <p:nvSpPr>
              <p:cNvPr id="25702" name="Freeform 102"/>
              <p:cNvSpPr>
                <a:spLocks/>
              </p:cNvSpPr>
              <p:nvPr/>
            </p:nvSpPr>
            <p:spPr bwMode="auto">
              <a:xfrm>
                <a:off x="2213" y="-4231"/>
                <a:ext cx="2" cy="40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042"/>
                  </a:cxn>
                </a:cxnLst>
                <a:rect l="0" t="0" r="r" b="b"/>
                <a:pathLst>
                  <a:path h="4042">
                    <a:moveTo>
                      <a:pt x="0" y="0"/>
                    </a:moveTo>
                    <a:lnTo>
                      <a:pt x="0" y="404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2" name="Group 103"/>
            <p:cNvGrpSpPr>
              <a:grpSpLocks/>
            </p:cNvGrpSpPr>
            <p:nvPr/>
          </p:nvGrpSpPr>
          <p:grpSpPr bwMode="auto">
            <a:xfrm>
              <a:off x="2117" y="-281"/>
              <a:ext cx="10968" cy="2"/>
              <a:chOff x="2117" y="-281"/>
              <a:chExt cx="10968" cy="2"/>
            </a:xfrm>
          </p:grpSpPr>
          <p:sp>
            <p:nvSpPr>
              <p:cNvPr id="25704" name="Freeform 104"/>
              <p:cNvSpPr>
                <a:spLocks/>
              </p:cNvSpPr>
              <p:nvPr/>
            </p:nvSpPr>
            <p:spPr bwMode="auto">
              <a:xfrm>
                <a:off x="2117" y="-281"/>
                <a:ext cx="10968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968" y="0"/>
                  </a:cxn>
                </a:cxnLst>
                <a:rect l="0" t="0" r="r" b="b"/>
                <a:pathLst>
                  <a:path w="10968">
                    <a:moveTo>
                      <a:pt x="0" y="0"/>
                    </a:moveTo>
                    <a:lnTo>
                      <a:pt x="10968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3" name="Group 105"/>
            <p:cNvGrpSpPr>
              <a:grpSpLocks/>
            </p:cNvGrpSpPr>
            <p:nvPr/>
          </p:nvGrpSpPr>
          <p:grpSpPr bwMode="auto">
            <a:xfrm>
              <a:off x="4387" y="-281"/>
              <a:ext cx="2" cy="91"/>
              <a:chOff x="4387" y="-281"/>
              <a:chExt cx="2" cy="91"/>
            </a:xfrm>
          </p:grpSpPr>
          <p:sp>
            <p:nvSpPr>
              <p:cNvPr id="25706" name="Freeform 106"/>
              <p:cNvSpPr>
                <a:spLocks/>
              </p:cNvSpPr>
              <p:nvPr/>
            </p:nvSpPr>
            <p:spPr bwMode="auto">
              <a:xfrm>
                <a:off x="4387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4" name="Group 107"/>
            <p:cNvGrpSpPr>
              <a:grpSpLocks/>
            </p:cNvGrpSpPr>
            <p:nvPr/>
          </p:nvGrpSpPr>
          <p:grpSpPr bwMode="auto">
            <a:xfrm>
              <a:off x="6562" y="-281"/>
              <a:ext cx="2" cy="91"/>
              <a:chOff x="6562" y="-281"/>
              <a:chExt cx="2" cy="91"/>
            </a:xfrm>
          </p:grpSpPr>
          <p:sp>
            <p:nvSpPr>
              <p:cNvPr id="25708" name="Freeform 108"/>
              <p:cNvSpPr>
                <a:spLocks/>
              </p:cNvSpPr>
              <p:nvPr/>
            </p:nvSpPr>
            <p:spPr bwMode="auto">
              <a:xfrm>
                <a:off x="6562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5" name="Group 109"/>
            <p:cNvGrpSpPr>
              <a:grpSpLocks/>
            </p:cNvGrpSpPr>
            <p:nvPr/>
          </p:nvGrpSpPr>
          <p:grpSpPr bwMode="auto">
            <a:xfrm>
              <a:off x="8736" y="-281"/>
              <a:ext cx="2" cy="91"/>
              <a:chOff x="8736" y="-281"/>
              <a:chExt cx="2" cy="91"/>
            </a:xfrm>
          </p:grpSpPr>
          <p:sp>
            <p:nvSpPr>
              <p:cNvPr id="25710" name="Freeform 110"/>
              <p:cNvSpPr>
                <a:spLocks/>
              </p:cNvSpPr>
              <p:nvPr/>
            </p:nvSpPr>
            <p:spPr bwMode="auto">
              <a:xfrm>
                <a:off x="8736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6" name="Group 111"/>
            <p:cNvGrpSpPr>
              <a:grpSpLocks/>
            </p:cNvGrpSpPr>
            <p:nvPr/>
          </p:nvGrpSpPr>
          <p:grpSpPr bwMode="auto">
            <a:xfrm>
              <a:off x="10910" y="-281"/>
              <a:ext cx="2" cy="91"/>
              <a:chOff x="10910" y="-281"/>
              <a:chExt cx="2" cy="91"/>
            </a:xfrm>
          </p:grpSpPr>
          <p:sp>
            <p:nvSpPr>
              <p:cNvPr id="25712" name="Freeform 112"/>
              <p:cNvSpPr>
                <a:spLocks/>
              </p:cNvSpPr>
              <p:nvPr/>
            </p:nvSpPr>
            <p:spPr bwMode="auto">
              <a:xfrm>
                <a:off x="10910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7" name="Group 113"/>
            <p:cNvGrpSpPr>
              <a:grpSpLocks/>
            </p:cNvGrpSpPr>
            <p:nvPr/>
          </p:nvGrpSpPr>
          <p:grpSpPr bwMode="auto">
            <a:xfrm>
              <a:off x="13085" y="-281"/>
              <a:ext cx="2" cy="91"/>
              <a:chOff x="13085" y="-281"/>
              <a:chExt cx="2" cy="91"/>
            </a:xfrm>
          </p:grpSpPr>
          <p:sp>
            <p:nvSpPr>
              <p:cNvPr id="25714" name="Freeform 114"/>
              <p:cNvSpPr>
                <a:spLocks/>
              </p:cNvSpPr>
              <p:nvPr/>
            </p:nvSpPr>
            <p:spPr bwMode="auto">
              <a:xfrm>
                <a:off x="13085" y="-281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2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275" name="274 Rectángulo"/>
          <p:cNvSpPr/>
          <p:nvPr/>
        </p:nvSpPr>
        <p:spPr>
          <a:xfrm>
            <a:off x="8100392" y="2636912"/>
            <a:ext cx="144016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7" name="Freeform 98"/>
          <p:cNvSpPr>
            <a:spLocks/>
          </p:cNvSpPr>
          <p:nvPr/>
        </p:nvSpPr>
        <p:spPr bwMode="auto">
          <a:xfrm>
            <a:off x="8100392" y="3212976"/>
            <a:ext cx="144015" cy="144015"/>
          </a:xfrm>
          <a:custGeom>
            <a:avLst/>
            <a:gdLst/>
            <a:ahLst/>
            <a:cxnLst>
              <a:cxn ang="0">
                <a:pos x="619" y="0"/>
              </a:cxn>
              <a:cxn ang="0">
                <a:pos x="0" y="0"/>
              </a:cxn>
              <a:cxn ang="0">
                <a:pos x="0" y="1545"/>
              </a:cxn>
              <a:cxn ang="0">
                <a:pos x="619" y="1545"/>
              </a:cxn>
              <a:cxn ang="0">
                <a:pos x="619" y="0"/>
              </a:cxn>
            </a:cxnLst>
            <a:rect l="0" t="0" r="r" b="b"/>
            <a:pathLst>
              <a:path w="619" h="1546">
                <a:moveTo>
                  <a:pt x="619" y="0"/>
                </a:moveTo>
                <a:lnTo>
                  <a:pt x="0" y="0"/>
                </a:lnTo>
                <a:lnTo>
                  <a:pt x="0" y="1545"/>
                </a:lnTo>
                <a:lnTo>
                  <a:pt x="619" y="1545"/>
                </a:lnTo>
                <a:lnTo>
                  <a:pt x="619" y="0"/>
                </a:lnTo>
              </a:path>
            </a:pathLst>
          </a:custGeom>
          <a:solidFill>
            <a:srgbClr val="BF4F4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79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390" y="209550"/>
            <a:ext cx="802210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" name="179 Rectángulo"/>
          <p:cNvSpPr/>
          <p:nvPr/>
        </p:nvSpPr>
        <p:spPr>
          <a:xfrm>
            <a:off x="158823" y="272534"/>
            <a:ext cx="7724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 smtClean="0">
                <a:solidFill>
                  <a:srgbClr val="F2F2F2"/>
                </a:solidFill>
                <a:latin typeface="Trebuchet MS" pitchFamily="34" charset="0"/>
              </a:rPr>
              <a:t>Niños/as menores de 5 años con sobrepeso u obesidad por Quintil</a:t>
            </a:r>
            <a:endParaRPr lang="es-ES" dirty="0">
              <a:solidFill>
                <a:srgbClr val="F2F2F2"/>
              </a:solidFill>
              <a:latin typeface="Trebuchet MS" pitchFamily="34" charset="0"/>
            </a:endParaRPr>
          </a:p>
        </p:txBody>
      </p:sp>
      <p:sp>
        <p:nvSpPr>
          <p:cNvPr id="182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56463" y="0"/>
            <a:ext cx="708025" cy="814388"/>
            <a:chOff x="14568" y="1080"/>
            <a:chExt cx="1114" cy="12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578" y="1090"/>
              <a:ext cx="490" cy="1262"/>
              <a:chOff x="14578" y="1090"/>
              <a:chExt cx="490" cy="1262"/>
            </a:xfrm>
          </p:grpSpPr>
          <p:sp>
            <p:nvSpPr>
              <p:cNvPr id="24" name="Freeform 4"/>
              <p:cNvSpPr>
                <a:spLocks/>
              </p:cNvSpPr>
              <p:nvPr/>
            </p:nvSpPr>
            <p:spPr bwMode="auto">
              <a:xfrm>
                <a:off x="14578" y="1090"/>
                <a:ext cx="490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490" h="126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067" y="1090"/>
              <a:ext cx="605" cy="1262"/>
              <a:chOff x="15067" y="1090"/>
              <a:chExt cx="605" cy="1262"/>
            </a:xfrm>
          </p:grpSpPr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15067" y="1090"/>
                <a:ext cx="605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605" h="126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256463" y="6418263"/>
            <a:ext cx="708025" cy="439737"/>
            <a:chOff x="14568" y="10468"/>
            <a:chExt cx="1114" cy="692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578" y="10478"/>
              <a:ext cx="490" cy="672"/>
              <a:chOff x="14578" y="10478"/>
              <a:chExt cx="490" cy="672"/>
            </a:xfrm>
          </p:grpSpPr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14578" y="10478"/>
                <a:ext cx="490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490" h="67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5067" y="10478"/>
              <a:ext cx="605" cy="672"/>
              <a:chOff x="15067" y="10478"/>
              <a:chExt cx="605" cy="672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15067" y="10478"/>
                <a:ext cx="605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605" h="67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898989"/>
                </a:solidFill>
                <a:effectLst/>
                <a:latin typeface="Calibri" pitchFamily="34" charset="0"/>
                <a:ea typeface="Verdana" pitchFamily="34" charset="0"/>
                <a:cs typeface="Verdana" pitchFamily="34" charset="0"/>
              </a:rPr>
              <a:t>Gobierno de Chile | Ministerio de Desarrollo Social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64" name="Rectangle 6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8088" tIns="1498128" rIns="25392" bIns="10791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21683" name="Rectangle 17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78" name="Rectangle 180"/>
          <p:cNvSpPr>
            <a:spLocks noChangeArrowheads="1"/>
          </p:cNvSpPr>
          <p:nvPr/>
        </p:nvSpPr>
        <p:spPr bwMode="auto">
          <a:xfrm>
            <a:off x="192368" y="2306718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35%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Rectangle 180"/>
          <p:cNvSpPr>
            <a:spLocks noChangeArrowheads="1"/>
          </p:cNvSpPr>
          <p:nvPr/>
        </p:nvSpPr>
        <p:spPr bwMode="auto">
          <a:xfrm>
            <a:off x="192368" y="2666758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Rectangle 180"/>
          <p:cNvSpPr>
            <a:spLocks noChangeArrowheads="1"/>
          </p:cNvSpPr>
          <p:nvPr/>
        </p:nvSpPr>
        <p:spPr bwMode="auto">
          <a:xfrm>
            <a:off x="192368" y="3582198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15%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1" name="Rectangle 180"/>
          <p:cNvSpPr>
            <a:spLocks noChangeArrowheads="1"/>
          </p:cNvSpPr>
          <p:nvPr/>
        </p:nvSpPr>
        <p:spPr bwMode="auto">
          <a:xfrm>
            <a:off x="192368" y="4178926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5%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Rectangle 180"/>
          <p:cNvSpPr>
            <a:spLocks noChangeArrowheads="1"/>
          </p:cNvSpPr>
          <p:nvPr/>
        </p:nvSpPr>
        <p:spPr bwMode="auto">
          <a:xfrm>
            <a:off x="192368" y="4451798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182 Rectángulo"/>
          <p:cNvSpPr/>
          <p:nvPr/>
        </p:nvSpPr>
        <p:spPr>
          <a:xfrm>
            <a:off x="768432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1990</a:t>
            </a:r>
          </a:p>
        </p:txBody>
      </p:sp>
      <p:sp>
        <p:nvSpPr>
          <p:cNvPr id="184" name="183 Rectángulo"/>
          <p:cNvSpPr/>
          <p:nvPr/>
        </p:nvSpPr>
        <p:spPr>
          <a:xfrm>
            <a:off x="1416504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1992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5" name="184 Rectángulo"/>
          <p:cNvSpPr/>
          <p:nvPr/>
        </p:nvSpPr>
        <p:spPr>
          <a:xfrm>
            <a:off x="2213793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1994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6" name="185 Rectángulo"/>
          <p:cNvSpPr/>
          <p:nvPr/>
        </p:nvSpPr>
        <p:spPr>
          <a:xfrm>
            <a:off x="2861865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1996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7" name="186 Rectángulo"/>
          <p:cNvSpPr/>
          <p:nvPr/>
        </p:nvSpPr>
        <p:spPr>
          <a:xfrm>
            <a:off x="3437929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1998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8" name="187 Rectángulo"/>
          <p:cNvSpPr/>
          <p:nvPr/>
        </p:nvSpPr>
        <p:spPr>
          <a:xfrm>
            <a:off x="4158009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2000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89" name="188 Rectángulo"/>
          <p:cNvSpPr/>
          <p:nvPr/>
        </p:nvSpPr>
        <p:spPr>
          <a:xfrm>
            <a:off x="4806081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2003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0" name="189 Rectángulo"/>
          <p:cNvSpPr/>
          <p:nvPr/>
        </p:nvSpPr>
        <p:spPr>
          <a:xfrm>
            <a:off x="5520960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2006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1" name="190 Rectángulo"/>
          <p:cNvSpPr/>
          <p:nvPr/>
        </p:nvSpPr>
        <p:spPr>
          <a:xfrm>
            <a:off x="6169032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2009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2" name="191 Rectángulo"/>
          <p:cNvSpPr/>
          <p:nvPr/>
        </p:nvSpPr>
        <p:spPr>
          <a:xfrm>
            <a:off x="6817104" y="4754990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dirty="0" smtClean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2011</a:t>
            </a:r>
            <a:endParaRPr lang="es-CL" sz="1200" dirty="0">
              <a:solidFill>
                <a:srgbClr val="595959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56" name="Rectangle 180"/>
          <p:cNvSpPr>
            <a:spLocks noChangeArrowheads="1"/>
          </p:cNvSpPr>
          <p:nvPr/>
        </p:nvSpPr>
        <p:spPr bwMode="auto">
          <a:xfrm>
            <a:off x="6948264" y="1897087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41,7%</a:t>
            </a:r>
          </a:p>
        </p:txBody>
      </p:sp>
      <p:sp>
        <p:nvSpPr>
          <p:cNvPr id="257" name="Rectangle 180"/>
          <p:cNvSpPr>
            <a:spLocks noChangeArrowheads="1"/>
          </p:cNvSpPr>
          <p:nvPr/>
        </p:nvSpPr>
        <p:spPr bwMode="auto">
          <a:xfrm>
            <a:off x="6444208" y="2564904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30,6%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8" name="Rectangle 180"/>
          <p:cNvSpPr>
            <a:spLocks noChangeArrowheads="1"/>
          </p:cNvSpPr>
          <p:nvPr/>
        </p:nvSpPr>
        <p:spPr bwMode="auto">
          <a:xfrm>
            <a:off x="899592" y="3675800"/>
            <a:ext cx="545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9,9%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9" name="Rectangle 180"/>
          <p:cNvSpPr>
            <a:spLocks noChangeArrowheads="1"/>
          </p:cNvSpPr>
          <p:nvPr/>
        </p:nvSpPr>
        <p:spPr bwMode="auto">
          <a:xfrm>
            <a:off x="192368" y="3871149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0" name="Rectangle 180"/>
          <p:cNvSpPr>
            <a:spLocks noChangeArrowheads="1"/>
          </p:cNvSpPr>
          <p:nvPr/>
        </p:nvSpPr>
        <p:spPr bwMode="auto">
          <a:xfrm>
            <a:off x="192368" y="3242822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1" name="Rectangle 180"/>
          <p:cNvSpPr>
            <a:spLocks noChangeArrowheads="1"/>
          </p:cNvSpPr>
          <p:nvPr/>
        </p:nvSpPr>
        <p:spPr bwMode="auto">
          <a:xfrm>
            <a:off x="192368" y="2954790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25%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7668344" y="1875600"/>
            <a:ext cx="144016" cy="936104"/>
            <a:chOff x="13300" y="-145"/>
            <a:chExt cx="178" cy="1215"/>
          </a:xfrm>
        </p:grpSpPr>
        <p:grpSp>
          <p:nvGrpSpPr>
            <p:cNvPr id="10" name="Group 60"/>
            <p:cNvGrpSpPr>
              <a:grpSpLocks/>
            </p:cNvGrpSpPr>
            <p:nvPr/>
          </p:nvGrpSpPr>
          <p:grpSpPr bwMode="auto">
            <a:xfrm>
              <a:off x="13310" y="1022"/>
              <a:ext cx="91" cy="38"/>
              <a:chOff x="13310" y="1022"/>
              <a:chExt cx="91" cy="38"/>
            </a:xfrm>
          </p:grpSpPr>
          <p:sp>
            <p:nvSpPr>
              <p:cNvPr id="320" name="Freeform 61"/>
              <p:cNvSpPr>
                <a:spLocks/>
              </p:cNvSpPr>
              <p:nvPr/>
            </p:nvSpPr>
            <p:spPr bwMode="auto">
              <a:xfrm>
                <a:off x="13310" y="1022"/>
                <a:ext cx="91" cy="3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24" y="5"/>
                  </a:cxn>
                  <a:cxn ang="0">
                    <a:pos x="0" y="5"/>
                  </a:cxn>
                  <a:cxn ang="0">
                    <a:pos x="0" y="38"/>
                  </a:cxn>
                  <a:cxn ang="0">
                    <a:pos x="53" y="38"/>
                  </a:cxn>
                  <a:cxn ang="0">
                    <a:pos x="63" y="34"/>
                  </a:cxn>
                  <a:cxn ang="0">
                    <a:pos x="72" y="34"/>
                  </a:cxn>
                  <a:cxn ang="0">
                    <a:pos x="72" y="29"/>
                  </a:cxn>
                  <a:cxn ang="0">
                    <a:pos x="82" y="29"/>
                  </a:cxn>
                  <a:cxn ang="0">
                    <a:pos x="82" y="24"/>
                  </a:cxn>
                  <a:cxn ang="0">
                    <a:pos x="87" y="24"/>
                  </a:cxn>
                  <a:cxn ang="0">
                    <a:pos x="87" y="19"/>
                  </a:cxn>
                  <a:cxn ang="0">
                    <a:pos x="92" y="14"/>
                  </a:cxn>
                  <a:cxn ang="0">
                    <a:pos x="92" y="10"/>
                  </a:cxn>
                  <a:cxn ang="0">
                    <a:pos x="53" y="10"/>
                  </a:cxn>
                  <a:cxn ang="0">
                    <a:pos x="53" y="0"/>
                  </a:cxn>
                </a:cxnLst>
                <a:rect l="0" t="0" r="r" b="b"/>
                <a:pathLst>
                  <a:path w="91" h="38">
                    <a:moveTo>
                      <a:pt x="53" y="0"/>
                    </a:moveTo>
                    <a:lnTo>
                      <a:pt x="34" y="0"/>
                    </a:lnTo>
                    <a:lnTo>
                      <a:pt x="24" y="5"/>
                    </a:lnTo>
                    <a:lnTo>
                      <a:pt x="0" y="5"/>
                    </a:lnTo>
                    <a:lnTo>
                      <a:pt x="0" y="38"/>
                    </a:lnTo>
                    <a:lnTo>
                      <a:pt x="53" y="38"/>
                    </a:lnTo>
                    <a:lnTo>
                      <a:pt x="63" y="34"/>
                    </a:lnTo>
                    <a:lnTo>
                      <a:pt x="72" y="34"/>
                    </a:lnTo>
                    <a:lnTo>
                      <a:pt x="72" y="29"/>
                    </a:lnTo>
                    <a:lnTo>
                      <a:pt x="82" y="29"/>
                    </a:lnTo>
                    <a:lnTo>
                      <a:pt x="82" y="24"/>
                    </a:lnTo>
                    <a:lnTo>
                      <a:pt x="87" y="24"/>
                    </a:lnTo>
                    <a:lnTo>
                      <a:pt x="87" y="19"/>
                    </a:lnTo>
                    <a:lnTo>
                      <a:pt x="92" y="14"/>
                    </a:lnTo>
                    <a:lnTo>
                      <a:pt x="92" y="10"/>
                    </a:lnTo>
                    <a:lnTo>
                      <a:pt x="53" y="1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1" name="Group 62"/>
            <p:cNvGrpSpPr>
              <a:grpSpLocks/>
            </p:cNvGrpSpPr>
            <p:nvPr/>
          </p:nvGrpSpPr>
          <p:grpSpPr bwMode="auto">
            <a:xfrm>
              <a:off x="13363" y="1017"/>
              <a:ext cx="38" cy="14"/>
              <a:chOff x="13363" y="1017"/>
              <a:chExt cx="38" cy="14"/>
            </a:xfrm>
          </p:grpSpPr>
          <p:sp>
            <p:nvSpPr>
              <p:cNvPr id="319" name="Freeform 63"/>
              <p:cNvSpPr>
                <a:spLocks/>
              </p:cNvSpPr>
              <p:nvPr/>
            </p:nvSpPr>
            <p:spPr bwMode="auto">
              <a:xfrm>
                <a:off x="13363" y="1017"/>
                <a:ext cx="38" cy="1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39" y="15"/>
                  </a:cxn>
                  <a:cxn ang="0">
                    <a:pos x="39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38" h="14">
                    <a:moveTo>
                      <a:pt x="5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39" y="15"/>
                    </a:lnTo>
                    <a:lnTo>
                      <a:pt x="39" y="5"/>
                    </a:lnTo>
                    <a:lnTo>
                      <a:pt x="5" y="5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2" name="Group 64"/>
            <p:cNvGrpSpPr>
              <a:grpSpLocks/>
            </p:cNvGrpSpPr>
            <p:nvPr/>
          </p:nvGrpSpPr>
          <p:grpSpPr bwMode="auto">
            <a:xfrm>
              <a:off x="13363" y="1017"/>
              <a:ext cx="5" cy="10"/>
              <a:chOff x="13363" y="1017"/>
              <a:chExt cx="5" cy="10"/>
            </a:xfrm>
          </p:grpSpPr>
          <p:sp>
            <p:nvSpPr>
              <p:cNvPr id="318" name="Freeform 65"/>
              <p:cNvSpPr>
                <a:spLocks/>
              </p:cNvSpPr>
              <p:nvPr/>
            </p:nvSpPr>
            <p:spPr bwMode="auto">
              <a:xfrm>
                <a:off x="13363" y="1017"/>
                <a:ext cx="5" cy="1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" name="Group 66"/>
            <p:cNvGrpSpPr>
              <a:grpSpLocks/>
            </p:cNvGrpSpPr>
            <p:nvPr/>
          </p:nvGrpSpPr>
          <p:grpSpPr bwMode="auto">
            <a:xfrm>
              <a:off x="13363" y="463"/>
              <a:ext cx="38" cy="559"/>
              <a:chOff x="13363" y="463"/>
              <a:chExt cx="38" cy="559"/>
            </a:xfrm>
          </p:grpSpPr>
          <p:sp>
            <p:nvSpPr>
              <p:cNvPr id="317" name="Freeform 67"/>
              <p:cNvSpPr>
                <a:spLocks/>
              </p:cNvSpPr>
              <p:nvPr/>
            </p:nvSpPr>
            <p:spPr bwMode="auto">
              <a:xfrm>
                <a:off x="13363" y="463"/>
                <a:ext cx="38" cy="55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0" y="559"/>
                  </a:cxn>
                  <a:cxn ang="0">
                    <a:pos x="5" y="554"/>
                  </a:cxn>
                  <a:cxn ang="0">
                    <a:pos x="39" y="554"/>
                  </a:cxn>
                  <a:cxn ang="0">
                    <a:pos x="39" y="26"/>
                  </a:cxn>
                  <a:cxn ang="0">
                    <a:pos x="29" y="26"/>
                  </a:cxn>
                  <a:cxn ang="0">
                    <a:pos x="34" y="21"/>
                  </a:cxn>
                  <a:cxn ang="0">
                    <a:pos x="36" y="17"/>
                  </a:cxn>
                  <a:cxn ang="0">
                    <a:pos x="34" y="17"/>
                  </a:cxn>
                  <a:cxn ang="0">
                    <a:pos x="24" y="12"/>
                  </a:cxn>
                  <a:cxn ang="0">
                    <a:pos x="15" y="12"/>
                  </a:cxn>
                  <a:cxn ang="0">
                    <a:pos x="15" y="7"/>
                  </a:cxn>
                  <a:cxn ang="0">
                    <a:pos x="5" y="7"/>
                  </a:cxn>
                  <a:cxn ang="0">
                    <a:pos x="5" y="2"/>
                  </a:cxn>
                  <a:cxn ang="0">
                    <a:pos x="3" y="0"/>
                  </a:cxn>
                </a:cxnLst>
                <a:rect l="0" t="0" r="r" b="b"/>
                <a:pathLst>
                  <a:path w="38" h="559">
                    <a:moveTo>
                      <a:pt x="3" y="0"/>
                    </a:moveTo>
                    <a:lnTo>
                      <a:pt x="0" y="2"/>
                    </a:lnTo>
                    <a:lnTo>
                      <a:pt x="0" y="559"/>
                    </a:lnTo>
                    <a:lnTo>
                      <a:pt x="5" y="554"/>
                    </a:lnTo>
                    <a:lnTo>
                      <a:pt x="39" y="554"/>
                    </a:lnTo>
                    <a:lnTo>
                      <a:pt x="39" y="26"/>
                    </a:lnTo>
                    <a:lnTo>
                      <a:pt x="29" y="26"/>
                    </a:lnTo>
                    <a:lnTo>
                      <a:pt x="34" y="21"/>
                    </a:lnTo>
                    <a:lnTo>
                      <a:pt x="36" y="17"/>
                    </a:lnTo>
                    <a:lnTo>
                      <a:pt x="34" y="17"/>
                    </a:lnTo>
                    <a:lnTo>
                      <a:pt x="24" y="12"/>
                    </a:lnTo>
                    <a:lnTo>
                      <a:pt x="15" y="12"/>
                    </a:lnTo>
                    <a:lnTo>
                      <a:pt x="15" y="7"/>
                    </a:lnTo>
                    <a:lnTo>
                      <a:pt x="5" y="7"/>
                    </a:lnTo>
                    <a:lnTo>
                      <a:pt x="5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" name="Group 68"/>
            <p:cNvGrpSpPr>
              <a:grpSpLocks/>
            </p:cNvGrpSpPr>
            <p:nvPr/>
          </p:nvGrpSpPr>
          <p:grpSpPr bwMode="auto">
            <a:xfrm>
              <a:off x="13368" y="1020"/>
              <a:ext cx="34" cy="2"/>
              <a:chOff x="13368" y="1020"/>
              <a:chExt cx="34" cy="2"/>
            </a:xfrm>
          </p:grpSpPr>
          <p:sp>
            <p:nvSpPr>
              <p:cNvPr id="316" name="Freeform 69"/>
              <p:cNvSpPr>
                <a:spLocks/>
              </p:cNvSpPr>
              <p:nvPr/>
            </p:nvSpPr>
            <p:spPr bwMode="auto">
              <a:xfrm>
                <a:off x="13368" y="1020"/>
                <a:ext cx="3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</a:cxnLst>
                <a:rect l="0" t="0" r="r" b="b"/>
                <a:pathLst>
                  <a:path w="34">
                    <a:moveTo>
                      <a:pt x="0" y="0"/>
                    </a:moveTo>
                    <a:lnTo>
                      <a:pt x="34" y="0"/>
                    </a:lnTo>
                  </a:path>
                </a:pathLst>
              </a:custGeom>
              <a:noFill/>
              <a:ln w="4318">
                <a:solidFill>
                  <a:srgbClr val="DB41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5" name="Group 70"/>
            <p:cNvGrpSpPr>
              <a:grpSpLocks/>
            </p:cNvGrpSpPr>
            <p:nvPr/>
          </p:nvGrpSpPr>
          <p:grpSpPr bwMode="auto">
            <a:xfrm>
              <a:off x="13392" y="475"/>
              <a:ext cx="10" cy="14"/>
              <a:chOff x="13392" y="475"/>
              <a:chExt cx="10" cy="14"/>
            </a:xfrm>
          </p:grpSpPr>
          <p:sp>
            <p:nvSpPr>
              <p:cNvPr id="315" name="Freeform 71"/>
              <p:cNvSpPr>
                <a:spLocks/>
              </p:cNvSpPr>
              <p:nvPr/>
            </p:nvSpPr>
            <p:spPr bwMode="auto">
              <a:xfrm>
                <a:off x="13392" y="475"/>
                <a:ext cx="10" cy="1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9"/>
                  </a:cxn>
                  <a:cxn ang="0">
                    <a:pos x="0" y="14"/>
                  </a:cxn>
                  <a:cxn ang="0">
                    <a:pos x="10" y="14"/>
                  </a:cxn>
                  <a:cxn ang="0">
                    <a:pos x="10" y="0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5" y="9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" name="Group 72"/>
            <p:cNvGrpSpPr>
              <a:grpSpLocks/>
            </p:cNvGrpSpPr>
            <p:nvPr/>
          </p:nvGrpSpPr>
          <p:grpSpPr bwMode="auto">
            <a:xfrm>
              <a:off x="13366" y="441"/>
              <a:ext cx="89" cy="43"/>
              <a:chOff x="13366" y="441"/>
              <a:chExt cx="89" cy="43"/>
            </a:xfrm>
          </p:grpSpPr>
          <p:sp>
            <p:nvSpPr>
              <p:cNvPr id="314" name="Freeform 73"/>
              <p:cNvSpPr>
                <a:spLocks/>
              </p:cNvSpPr>
              <p:nvPr/>
            </p:nvSpPr>
            <p:spPr bwMode="auto">
              <a:xfrm>
                <a:off x="13366" y="441"/>
                <a:ext cx="89" cy="4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6" y="0"/>
                  </a:cxn>
                  <a:cxn ang="0">
                    <a:pos x="36" y="10"/>
                  </a:cxn>
                  <a:cxn ang="0">
                    <a:pos x="12" y="10"/>
                  </a:cxn>
                  <a:cxn ang="0">
                    <a:pos x="12" y="15"/>
                  </a:cxn>
                  <a:cxn ang="0">
                    <a:pos x="2" y="15"/>
                  </a:cxn>
                  <a:cxn ang="0">
                    <a:pos x="2" y="19"/>
                  </a:cxn>
                  <a:cxn ang="0">
                    <a:pos x="0" y="22"/>
                  </a:cxn>
                  <a:cxn ang="0">
                    <a:pos x="2" y="24"/>
                  </a:cxn>
                  <a:cxn ang="0">
                    <a:pos x="2" y="29"/>
                  </a:cxn>
                  <a:cxn ang="0">
                    <a:pos x="12" y="29"/>
                  </a:cxn>
                  <a:cxn ang="0">
                    <a:pos x="12" y="34"/>
                  </a:cxn>
                  <a:cxn ang="0">
                    <a:pos x="36" y="34"/>
                  </a:cxn>
                  <a:cxn ang="0">
                    <a:pos x="36" y="43"/>
                  </a:cxn>
                  <a:cxn ang="0">
                    <a:pos x="60" y="43"/>
                  </a:cxn>
                  <a:cxn ang="0">
                    <a:pos x="88" y="39"/>
                  </a:cxn>
                  <a:cxn ang="0">
                    <a:pos x="84" y="39"/>
                  </a:cxn>
                  <a:cxn ang="0">
                    <a:pos x="84" y="5"/>
                  </a:cxn>
                  <a:cxn ang="0">
                    <a:pos x="88" y="5"/>
                  </a:cxn>
                  <a:cxn ang="0">
                    <a:pos x="60" y="0"/>
                  </a:cxn>
                </a:cxnLst>
                <a:rect l="0" t="0" r="r" b="b"/>
                <a:pathLst>
                  <a:path w="89" h="43">
                    <a:moveTo>
                      <a:pt x="60" y="0"/>
                    </a:moveTo>
                    <a:lnTo>
                      <a:pt x="36" y="0"/>
                    </a:lnTo>
                    <a:lnTo>
                      <a:pt x="36" y="10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2" y="29"/>
                    </a:lnTo>
                    <a:lnTo>
                      <a:pt x="12" y="29"/>
                    </a:lnTo>
                    <a:lnTo>
                      <a:pt x="12" y="34"/>
                    </a:lnTo>
                    <a:lnTo>
                      <a:pt x="36" y="34"/>
                    </a:lnTo>
                    <a:lnTo>
                      <a:pt x="36" y="43"/>
                    </a:lnTo>
                    <a:lnTo>
                      <a:pt x="60" y="43"/>
                    </a:lnTo>
                    <a:lnTo>
                      <a:pt x="88" y="39"/>
                    </a:lnTo>
                    <a:lnTo>
                      <a:pt x="84" y="39"/>
                    </a:lnTo>
                    <a:lnTo>
                      <a:pt x="84" y="5"/>
                    </a:lnTo>
                    <a:lnTo>
                      <a:pt x="88" y="5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" name="Group 74"/>
            <p:cNvGrpSpPr>
              <a:grpSpLocks/>
            </p:cNvGrpSpPr>
            <p:nvPr/>
          </p:nvGrpSpPr>
          <p:grpSpPr bwMode="auto">
            <a:xfrm>
              <a:off x="13387" y="475"/>
              <a:ext cx="14" cy="5"/>
              <a:chOff x="13387" y="475"/>
              <a:chExt cx="14" cy="5"/>
            </a:xfrm>
          </p:grpSpPr>
          <p:sp>
            <p:nvSpPr>
              <p:cNvPr id="313" name="Freeform 75"/>
              <p:cNvSpPr>
                <a:spLocks/>
              </p:cNvSpPr>
              <p:nvPr/>
            </p:nvSpPr>
            <p:spPr bwMode="auto">
              <a:xfrm>
                <a:off x="13387" y="475"/>
                <a:ext cx="14" cy="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0" y="0"/>
                  </a:cxn>
                  <a:cxn ang="0">
                    <a:pos x="10" y="5"/>
                  </a:cxn>
                  <a:cxn ang="0">
                    <a:pos x="12" y="5"/>
                  </a:cxn>
                  <a:cxn ang="0">
                    <a:pos x="15" y="0"/>
                  </a:cxn>
                </a:cxnLst>
                <a:rect l="0" t="0" r="r" b="b"/>
                <a:pathLst>
                  <a:path w="14" h="5">
                    <a:moveTo>
                      <a:pt x="15" y="0"/>
                    </a:moveTo>
                    <a:lnTo>
                      <a:pt x="0" y="0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8" name="Group 76"/>
            <p:cNvGrpSpPr>
              <a:grpSpLocks/>
            </p:cNvGrpSpPr>
            <p:nvPr/>
          </p:nvGrpSpPr>
          <p:grpSpPr bwMode="auto">
            <a:xfrm>
              <a:off x="13450" y="446"/>
              <a:ext cx="19" cy="34"/>
              <a:chOff x="13450" y="446"/>
              <a:chExt cx="19" cy="34"/>
            </a:xfrm>
          </p:grpSpPr>
          <p:sp>
            <p:nvSpPr>
              <p:cNvPr id="312" name="Freeform 77"/>
              <p:cNvSpPr>
                <a:spLocks/>
              </p:cNvSpPr>
              <p:nvPr/>
            </p:nvSpPr>
            <p:spPr bwMode="auto">
              <a:xfrm>
                <a:off x="13450" y="446"/>
                <a:ext cx="19" cy="3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4" y="34"/>
                  </a:cxn>
                  <a:cxn ang="0">
                    <a:pos x="19" y="29"/>
                  </a:cxn>
                  <a:cxn ang="0">
                    <a:pos x="19" y="5"/>
                  </a:cxn>
                  <a:cxn ang="0">
                    <a:pos x="14" y="0"/>
                  </a:cxn>
                </a:cxnLst>
                <a:rect l="0" t="0" r="r" b="b"/>
                <a:pathLst>
                  <a:path w="19" h="34">
                    <a:moveTo>
                      <a:pt x="14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14" y="34"/>
                    </a:lnTo>
                    <a:lnTo>
                      <a:pt x="19" y="29"/>
                    </a:lnTo>
                    <a:lnTo>
                      <a:pt x="19" y="5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9" name="Group 78"/>
            <p:cNvGrpSpPr>
              <a:grpSpLocks/>
            </p:cNvGrpSpPr>
            <p:nvPr/>
          </p:nvGrpSpPr>
          <p:grpSpPr bwMode="auto">
            <a:xfrm>
              <a:off x="13363" y="-96"/>
              <a:ext cx="38" cy="559"/>
              <a:chOff x="13363" y="-96"/>
              <a:chExt cx="38" cy="559"/>
            </a:xfrm>
          </p:grpSpPr>
          <p:sp>
            <p:nvSpPr>
              <p:cNvPr id="311" name="Freeform 79"/>
              <p:cNvSpPr>
                <a:spLocks/>
              </p:cNvSpPr>
              <p:nvPr/>
            </p:nvSpPr>
            <p:spPr bwMode="auto">
              <a:xfrm>
                <a:off x="13363" y="-96"/>
                <a:ext cx="38" cy="5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56"/>
                  </a:cxn>
                  <a:cxn ang="0">
                    <a:pos x="3" y="559"/>
                  </a:cxn>
                  <a:cxn ang="0">
                    <a:pos x="5" y="556"/>
                  </a:cxn>
                  <a:cxn ang="0">
                    <a:pos x="5" y="552"/>
                  </a:cxn>
                  <a:cxn ang="0">
                    <a:pos x="15" y="552"/>
                  </a:cxn>
                  <a:cxn ang="0">
                    <a:pos x="15" y="547"/>
                  </a:cxn>
                  <a:cxn ang="0">
                    <a:pos x="24" y="547"/>
                  </a:cxn>
                  <a:cxn ang="0">
                    <a:pos x="34" y="542"/>
                  </a:cxn>
                  <a:cxn ang="0">
                    <a:pos x="36" y="542"/>
                  </a:cxn>
                  <a:cxn ang="0">
                    <a:pos x="34" y="537"/>
                  </a:cxn>
                  <a:cxn ang="0">
                    <a:pos x="29" y="532"/>
                  </a:cxn>
                  <a:cxn ang="0">
                    <a:pos x="39" y="532"/>
                  </a:cxn>
                  <a:cxn ang="0">
                    <a:pos x="39" y="4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8" h="559">
                    <a:moveTo>
                      <a:pt x="0" y="0"/>
                    </a:moveTo>
                    <a:lnTo>
                      <a:pt x="0" y="556"/>
                    </a:lnTo>
                    <a:lnTo>
                      <a:pt x="3" y="559"/>
                    </a:lnTo>
                    <a:lnTo>
                      <a:pt x="5" y="556"/>
                    </a:lnTo>
                    <a:lnTo>
                      <a:pt x="5" y="552"/>
                    </a:lnTo>
                    <a:lnTo>
                      <a:pt x="15" y="552"/>
                    </a:lnTo>
                    <a:lnTo>
                      <a:pt x="15" y="547"/>
                    </a:lnTo>
                    <a:lnTo>
                      <a:pt x="24" y="547"/>
                    </a:lnTo>
                    <a:lnTo>
                      <a:pt x="34" y="542"/>
                    </a:lnTo>
                    <a:lnTo>
                      <a:pt x="36" y="542"/>
                    </a:lnTo>
                    <a:lnTo>
                      <a:pt x="34" y="537"/>
                    </a:lnTo>
                    <a:lnTo>
                      <a:pt x="29" y="532"/>
                    </a:lnTo>
                    <a:lnTo>
                      <a:pt x="39" y="532"/>
                    </a:lnTo>
                    <a:lnTo>
                      <a:pt x="39" y="4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0" name="Group 80"/>
            <p:cNvGrpSpPr>
              <a:grpSpLocks/>
            </p:cNvGrpSpPr>
            <p:nvPr/>
          </p:nvGrpSpPr>
          <p:grpSpPr bwMode="auto">
            <a:xfrm>
              <a:off x="13387" y="446"/>
              <a:ext cx="14" cy="5"/>
              <a:chOff x="13387" y="446"/>
              <a:chExt cx="14" cy="5"/>
            </a:xfrm>
          </p:grpSpPr>
          <p:sp>
            <p:nvSpPr>
              <p:cNvPr id="310" name="Freeform 81"/>
              <p:cNvSpPr>
                <a:spLocks/>
              </p:cNvSpPr>
              <p:nvPr/>
            </p:nvSpPr>
            <p:spPr bwMode="auto">
              <a:xfrm>
                <a:off x="13387" y="446"/>
                <a:ext cx="14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0" y="0"/>
                  </a:cxn>
                  <a:cxn ang="0">
                    <a:pos x="0" y="5"/>
                  </a:cxn>
                  <a:cxn ang="0">
                    <a:pos x="15" y="5"/>
                  </a:cxn>
                  <a:cxn ang="0">
                    <a:pos x="12" y="0"/>
                  </a:cxn>
                </a:cxnLst>
                <a:rect l="0" t="0" r="r" b="b"/>
                <a:pathLst>
                  <a:path w="14" h="5">
                    <a:moveTo>
                      <a:pt x="12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1" name="Group 82"/>
            <p:cNvGrpSpPr>
              <a:grpSpLocks/>
            </p:cNvGrpSpPr>
            <p:nvPr/>
          </p:nvGrpSpPr>
          <p:grpSpPr bwMode="auto">
            <a:xfrm>
              <a:off x="13392" y="436"/>
              <a:ext cx="10" cy="14"/>
              <a:chOff x="13392" y="436"/>
              <a:chExt cx="10" cy="14"/>
            </a:xfrm>
          </p:grpSpPr>
          <p:sp>
            <p:nvSpPr>
              <p:cNvPr id="309" name="Freeform 83"/>
              <p:cNvSpPr>
                <a:spLocks/>
              </p:cNvSpPr>
              <p:nvPr/>
            </p:nvSpPr>
            <p:spPr bwMode="auto">
              <a:xfrm>
                <a:off x="13392" y="436"/>
                <a:ext cx="10" cy="1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0" y="15"/>
                  </a:cxn>
                  <a:cxn ang="0">
                    <a:pos x="10" y="0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1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2" name="Group 84"/>
            <p:cNvGrpSpPr>
              <a:grpSpLocks/>
            </p:cNvGrpSpPr>
            <p:nvPr/>
          </p:nvGrpSpPr>
          <p:grpSpPr bwMode="auto">
            <a:xfrm>
              <a:off x="13363" y="-106"/>
              <a:ext cx="38" cy="14"/>
              <a:chOff x="13363" y="-106"/>
              <a:chExt cx="38" cy="14"/>
            </a:xfrm>
          </p:grpSpPr>
          <p:sp>
            <p:nvSpPr>
              <p:cNvPr id="308" name="Freeform 85"/>
              <p:cNvSpPr>
                <a:spLocks/>
              </p:cNvSpPr>
              <p:nvPr/>
            </p:nvSpPr>
            <p:spPr bwMode="auto">
              <a:xfrm>
                <a:off x="13363" y="-106"/>
                <a:ext cx="38" cy="14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39" y="10"/>
                  </a:cxn>
                  <a:cxn ang="0">
                    <a:pos x="39" y="0"/>
                  </a:cxn>
                </a:cxnLst>
                <a:rect l="0" t="0" r="r" b="b"/>
                <a:pathLst>
                  <a:path w="38" h="14">
                    <a:moveTo>
                      <a:pt x="39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39" y="1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5" name="Group 86"/>
            <p:cNvGrpSpPr>
              <a:grpSpLocks/>
            </p:cNvGrpSpPr>
            <p:nvPr/>
          </p:nvGrpSpPr>
          <p:grpSpPr bwMode="auto">
            <a:xfrm>
              <a:off x="13368" y="-94"/>
              <a:ext cx="34" cy="2"/>
              <a:chOff x="13368" y="-94"/>
              <a:chExt cx="34" cy="2"/>
            </a:xfrm>
          </p:grpSpPr>
          <p:sp>
            <p:nvSpPr>
              <p:cNvPr id="307" name="Freeform 87"/>
              <p:cNvSpPr>
                <a:spLocks/>
              </p:cNvSpPr>
              <p:nvPr/>
            </p:nvSpPr>
            <p:spPr bwMode="auto">
              <a:xfrm>
                <a:off x="13368" y="-94"/>
                <a:ext cx="3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</a:cxnLst>
                <a:rect l="0" t="0" r="r" b="b"/>
                <a:pathLst>
                  <a:path w="34">
                    <a:moveTo>
                      <a:pt x="0" y="0"/>
                    </a:moveTo>
                    <a:lnTo>
                      <a:pt x="34" y="0"/>
                    </a:lnTo>
                  </a:path>
                </a:pathLst>
              </a:custGeom>
              <a:noFill/>
              <a:ln w="4318">
                <a:solidFill>
                  <a:srgbClr val="DB414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" name="Group 88"/>
            <p:cNvGrpSpPr>
              <a:grpSpLocks/>
            </p:cNvGrpSpPr>
            <p:nvPr/>
          </p:nvGrpSpPr>
          <p:grpSpPr bwMode="auto">
            <a:xfrm>
              <a:off x="13310" y="-135"/>
              <a:ext cx="91" cy="38"/>
              <a:chOff x="13310" y="-135"/>
              <a:chExt cx="91" cy="38"/>
            </a:xfrm>
          </p:grpSpPr>
          <p:sp>
            <p:nvSpPr>
              <p:cNvPr id="306" name="Freeform 89"/>
              <p:cNvSpPr>
                <a:spLocks/>
              </p:cNvSpPr>
              <p:nvPr/>
            </p:nvSpPr>
            <p:spPr bwMode="auto">
              <a:xfrm>
                <a:off x="13310" y="-135"/>
                <a:ext cx="91" cy="3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4" y="39"/>
                  </a:cxn>
                  <a:cxn ang="0">
                    <a:pos x="53" y="39"/>
                  </a:cxn>
                  <a:cxn ang="0">
                    <a:pos x="53" y="29"/>
                  </a:cxn>
                  <a:cxn ang="0">
                    <a:pos x="92" y="29"/>
                  </a:cxn>
                  <a:cxn ang="0">
                    <a:pos x="92" y="24"/>
                  </a:cxn>
                  <a:cxn ang="0">
                    <a:pos x="87" y="24"/>
                  </a:cxn>
                  <a:cxn ang="0">
                    <a:pos x="87" y="15"/>
                  </a:cxn>
                  <a:cxn ang="0">
                    <a:pos x="82" y="15"/>
                  </a:cxn>
                  <a:cxn ang="0">
                    <a:pos x="82" y="10"/>
                  </a:cxn>
                  <a:cxn ang="0">
                    <a:pos x="72" y="1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53" y="0"/>
                  </a:cxn>
                </a:cxnLst>
                <a:rect l="0" t="0" r="r" b="b"/>
                <a:pathLst>
                  <a:path w="91" h="38">
                    <a:moveTo>
                      <a:pt x="5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4" y="39"/>
                    </a:lnTo>
                    <a:lnTo>
                      <a:pt x="53" y="39"/>
                    </a:lnTo>
                    <a:lnTo>
                      <a:pt x="53" y="29"/>
                    </a:lnTo>
                    <a:lnTo>
                      <a:pt x="92" y="29"/>
                    </a:lnTo>
                    <a:lnTo>
                      <a:pt x="92" y="24"/>
                    </a:lnTo>
                    <a:lnTo>
                      <a:pt x="87" y="24"/>
                    </a:lnTo>
                    <a:lnTo>
                      <a:pt x="87" y="15"/>
                    </a:lnTo>
                    <a:lnTo>
                      <a:pt x="82" y="15"/>
                    </a:lnTo>
                    <a:lnTo>
                      <a:pt x="82" y="10"/>
                    </a:lnTo>
                    <a:lnTo>
                      <a:pt x="72" y="1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7" name="Group 90"/>
            <p:cNvGrpSpPr>
              <a:grpSpLocks/>
            </p:cNvGrpSpPr>
            <p:nvPr/>
          </p:nvGrpSpPr>
          <p:grpSpPr bwMode="auto">
            <a:xfrm>
              <a:off x="13310" y="1022"/>
              <a:ext cx="91" cy="38"/>
              <a:chOff x="13310" y="1022"/>
              <a:chExt cx="91" cy="38"/>
            </a:xfrm>
          </p:grpSpPr>
          <p:sp>
            <p:nvSpPr>
              <p:cNvPr id="305" name="Freeform 91"/>
              <p:cNvSpPr>
                <a:spLocks/>
              </p:cNvSpPr>
              <p:nvPr/>
            </p:nvSpPr>
            <p:spPr bwMode="auto">
              <a:xfrm>
                <a:off x="13310" y="1022"/>
                <a:ext cx="91" cy="3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34" y="0"/>
                  </a:cxn>
                  <a:cxn ang="0">
                    <a:pos x="24" y="5"/>
                  </a:cxn>
                  <a:cxn ang="0">
                    <a:pos x="0" y="5"/>
                  </a:cxn>
                  <a:cxn ang="0">
                    <a:pos x="0" y="38"/>
                  </a:cxn>
                  <a:cxn ang="0">
                    <a:pos x="53" y="38"/>
                  </a:cxn>
                  <a:cxn ang="0">
                    <a:pos x="63" y="34"/>
                  </a:cxn>
                  <a:cxn ang="0">
                    <a:pos x="72" y="34"/>
                  </a:cxn>
                  <a:cxn ang="0">
                    <a:pos x="72" y="29"/>
                  </a:cxn>
                  <a:cxn ang="0">
                    <a:pos x="82" y="29"/>
                  </a:cxn>
                  <a:cxn ang="0">
                    <a:pos x="82" y="24"/>
                  </a:cxn>
                  <a:cxn ang="0">
                    <a:pos x="87" y="24"/>
                  </a:cxn>
                  <a:cxn ang="0">
                    <a:pos x="87" y="19"/>
                  </a:cxn>
                  <a:cxn ang="0">
                    <a:pos x="92" y="14"/>
                  </a:cxn>
                  <a:cxn ang="0">
                    <a:pos x="92" y="10"/>
                  </a:cxn>
                  <a:cxn ang="0">
                    <a:pos x="53" y="10"/>
                  </a:cxn>
                  <a:cxn ang="0">
                    <a:pos x="53" y="0"/>
                  </a:cxn>
                </a:cxnLst>
                <a:rect l="0" t="0" r="r" b="b"/>
                <a:pathLst>
                  <a:path w="91" h="38">
                    <a:moveTo>
                      <a:pt x="53" y="0"/>
                    </a:moveTo>
                    <a:lnTo>
                      <a:pt x="34" y="0"/>
                    </a:lnTo>
                    <a:lnTo>
                      <a:pt x="24" y="5"/>
                    </a:lnTo>
                    <a:lnTo>
                      <a:pt x="0" y="5"/>
                    </a:lnTo>
                    <a:lnTo>
                      <a:pt x="0" y="38"/>
                    </a:lnTo>
                    <a:lnTo>
                      <a:pt x="53" y="38"/>
                    </a:lnTo>
                    <a:lnTo>
                      <a:pt x="63" y="34"/>
                    </a:lnTo>
                    <a:lnTo>
                      <a:pt x="72" y="34"/>
                    </a:lnTo>
                    <a:lnTo>
                      <a:pt x="72" y="29"/>
                    </a:lnTo>
                    <a:lnTo>
                      <a:pt x="82" y="29"/>
                    </a:lnTo>
                    <a:lnTo>
                      <a:pt x="82" y="24"/>
                    </a:lnTo>
                    <a:lnTo>
                      <a:pt x="87" y="24"/>
                    </a:lnTo>
                    <a:lnTo>
                      <a:pt x="87" y="19"/>
                    </a:lnTo>
                    <a:lnTo>
                      <a:pt x="92" y="14"/>
                    </a:lnTo>
                    <a:lnTo>
                      <a:pt x="92" y="10"/>
                    </a:lnTo>
                    <a:lnTo>
                      <a:pt x="53" y="10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31" name="Group 92"/>
            <p:cNvGrpSpPr>
              <a:grpSpLocks/>
            </p:cNvGrpSpPr>
            <p:nvPr/>
          </p:nvGrpSpPr>
          <p:grpSpPr bwMode="auto">
            <a:xfrm>
              <a:off x="13363" y="1017"/>
              <a:ext cx="38" cy="14"/>
              <a:chOff x="13363" y="1017"/>
              <a:chExt cx="38" cy="14"/>
            </a:xfrm>
          </p:grpSpPr>
          <p:sp>
            <p:nvSpPr>
              <p:cNvPr id="304" name="Freeform 93"/>
              <p:cNvSpPr>
                <a:spLocks/>
              </p:cNvSpPr>
              <p:nvPr/>
            </p:nvSpPr>
            <p:spPr bwMode="auto">
              <a:xfrm>
                <a:off x="13363" y="1017"/>
                <a:ext cx="38" cy="1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39" y="15"/>
                  </a:cxn>
                  <a:cxn ang="0">
                    <a:pos x="39" y="5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38" h="14">
                    <a:moveTo>
                      <a:pt x="5" y="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39" y="15"/>
                    </a:lnTo>
                    <a:lnTo>
                      <a:pt x="39" y="5"/>
                    </a:lnTo>
                    <a:lnTo>
                      <a:pt x="5" y="5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24" name="Group 94"/>
            <p:cNvGrpSpPr>
              <a:grpSpLocks/>
            </p:cNvGrpSpPr>
            <p:nvPr/>
          </p:nvGrpSpPr>
          <p:grpSpPr bwMode="auto">
            <a:xfrm>
              <a:off x="13363" y="1017"/>
              <a:ext cx="5" cy="10"/>
              <a:chOff x="13363" y="1017"/>
              <a:chExt cx="5" cy="10"/>
            </a:xfrm>
          </p:grpSpPr>
          <p:sp>
            <p:nvSpPr>
              <p:cNvPr id="303" name="Freeform 95"/>
              <p:cNvSpPr>
                <a:spLocks/>
              </p:cNvSpPr>
              <p:nvPr/>
            </p:nvSpPr>
            <p:spPr bwMode="auto">
              <a:xfrm>
                <a:off x="13363" y="1017"/>
                <a:ext cx="5" cy="1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5" y="0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25" name="Group 96"/>
            <p:cNvGrpSpPr>
              <a:grpSpLocks/>
            </p:cNvGrpSpPr>
            <p:nvPr/>
          </p:nvGrpSpPr>
          <p:grpSpPr bwMode="auto">
            <a:xfrm>
              <a:off x="13363" y="463"/>
              <a:ext cx="38" cy="559"/>
              <a:chOff x="13363" y="463"/>
              <a:chExt cx="38" cy="559"/>
            </a:xfrm>
          </p:grpSpPr>
          <p:sp>
            <p:nvSpPr>
              <p:cNvPr id="302" name="Freeform 97"/>
              <p:cNvSpPr>
                <a:spLocks/>
              </p:cNvSpPr>
              <p:nvPr/>
            </p:nvSpPr>
            <p:spPr bwMode="auto">
              <a:xfrm>
                <a:off x="13363" y="463"/>
                <a:ext cx="38" cy="559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0" y="559"/>
                  </a:cxn>
                  <a:cxn ang="0">
                    <a:pos x="5" y="554"/>
                  </a:cxn>
                  <a:cxn ang="0">
                    <a:pos x="39" y="554"/>
                  </a:cxn>
                  <a:cxn ang="0">
                    <a:pos x="39" y="26"/>
                  </a:cxn>
                  <a:cxn ang="0">
                    <a:pos x="29" y="26"/>
                  </a:cxn>
                  <a:cxn ang="0">
                    <a:pos x="34" y="21"/>
                  </a:cxn>
                  <a:cxn ang="0">
                    <a:pos x="36" y="17"/>
                  </a:cxn>
                  <a:cxn ang="0">
                    <a:pos x="34" y="17"/>
                  </a:cxn>
                  <a:cxn ang="0">
                    <a:pos x="24" y="12"/>
                  </a:cxn>
                  <a:cxn ang="0">
                    <a:pos x="15" y="12"/>
                  </a:cxn>
                  <a:cxn ang="0">
                    <a:pos x="15" y="7"/>
                  </a:cxn>
                  <a:cxn ang="0">
                    <a:pos x="5" y="7"/>
                  </a:cxn>
                  <a:cxn ang="0">
                    <a:pos x="5" y="2"/>
                  </a:cxn>
                  <a:cxn ang="0">
                    <a:pos x="3" y="0"/>
                  </a:cxn>
                </a:cxnLst>
                <a:rect l="0" t="0" r="r" b="b"/>
                <a:pathLst>
                  <a:path w="38" h="559">
                    <a:moveTo>
                      <a:pt x="3" y="0"/>
                    </a:moveTo>
                    <a:lnTo>
                      <a:pt x="0" y="2"/>
                    </a:lnTo>
                    <a:lnTo>
                      <a:pt x="0" y="559"/>
                    </a:lnTo>
                    <a:lnTo>
                      <a:pt x="5" y="554"/>
                    </a:lnTo>
                    <a:lnTo>
                      <a:pt x="39" y="554"/>
                    </a:lnTo>
                    <a:lnTo>
                      <a:pt x="39" y="26"/>
                    </a:lnTo>
                    <a:lnTo>
                      <a:pt x="29" y="26"/>
                    </a:lnTo>
                    <a:lnTo>
                      <a:pt x="34" y="21"/>
                    </a:lnTo>
                    <a:lnTo>
                      <a:pt x="36" y="17"/>
                    </a:lnTo>
                    <a:lnTo>
                      <a:pt x="34" y="17"/>
                    </a:lnTo>
                    <a:lnTo>
                      <a:pt x="24" y="12"/>
                    </a:lnTo>
                    <a:lnTo>
                      <a:pt x="15" y="12"/>
                    </a:lnTo>
                    <a:lnTo>
                      <a:pt x="15" y="7"/>
                    </a:lnTo>
                    <a:lnTo>
                      <a:pt x="5" y="7"/>
                    </a:lnTo>
                    <a:lnTo>
                      <a:pt x="5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26" name="Group 98"/>
            <p:cNvGrpSpPr>
              <a:grpSpLocks/>
            </p:cNvGrpSpPr>
            <p:nvPr/>
          </p:nvGrpSpPr>
          <p:grpSpPr bwMode="auto">
            <a:xfrm>
              <a:off x="13392" y="475"/>
              <a:ext cx="10" cy="14"/>
              <a:chOff x="13392" y="475"/>
              <a:chExt cx="10" cy="14"/>
            </a:xfrm>
          </p:grpSpPr>
          <p:sp>
            <p:nvSpPr>
              <p:cNvPr id="301" name="Freeform 99"/>
              <p:cNvSpPr>
                <a:spLocks/>
              </p:cNvSpPr>
              <p:nvPr/>
            </p:nvSpPr>
            <p:spPr bwMode="auto">
              <a:xfrm>
                <a:off x="13392" y="475"/>
                <a:ext cx="10" cy="1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9"/>
                  </a:cxn>
                  <a:cxn ang="0">
                    <a:pos x="0" y="14"/>
                  </a:cxn>
                  <a:cxn ang="0">
                    <a:pos x="10" y="14"/>
                  </a:cxn>
                  <a:cxn ang="0">
                    <a:pos x="10" y="0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5" y="9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28" name="Group 100"/>
            <p:cNvGrpSpPr>
              <a:grpSpLocks/>
            </p:cNvGrpSpPr>
            <p:nvPr/>
          </p:nvGrpSpPr>
          <p:grpSpPr bwMode="auto">
            <a:xfrm>
              <a:off x="13366" y="441"/>
              <a:ext cx="89" cy="43"/>
              <a:chOff x="13366" y="441"/>
              <a:chExt cx="89" cy="43"/>
            </a:xfrm>
          </p:grpSpPr>
          <p:sp>
            <p:nvSpPr>
              <p:cNvPr id="300" name="Freeform 101"/>
              <p:cNvSpPr>
                <a:spLocks/>
              </p:cNvSpPr>
              <p:nvPr/>
            </p:nvSpPr>
            <p:spPr bwMode="auto">
              <a:xfrm>
                <a:off x="13366" y="441"/>
                <a:ext cx="89" cy="43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6" y="0"/>
                  </a:cxn>
                  <a:cxn ang="0">
                    <a:pos x="36" y="10"/>
                  </a:cxn>
                  <a:cxn ang="0">
                    <a:pos x="12" y="10"/>
                  </a:cxn>
                  <a:cxn ang="0">
                    <a:pos x="12" y="15"/>
                  </a:cxn>
                  <a:cxn ang="0">
                    <a:pos x="2" y="15"/>
                  </a:cxn>
                  <a:cxn ang="0">
                    <a:pos x="2" y="19"/>
                  </a:cxn>
                  <a:cxn ang="0">
                    <a:pos x="0" y="22"/>
                  </a:cxn>
                  <a:cxn ang="0">
                    <a:pos x="2" y="24"/>
                  </a:cxn>
                  <a:cxn ang="0">
                    <a:pos x="2" y="29"/>
                  </a:cxn>
                  <a:cxn ang="0">
                    <a:pos x="12" y="29"/>
                  </a:cxn>
                  <a:cxn ang="0">
                    <a:pos x="12" y="34"/>
                  </a:cxn>
                  <a:cxn ang="0">
                    <a:pos x="36" y="34"/>
                  </a:cxn>
                  <a:cxn ang="0">
                    <a:pos x="36" y="43"/>
                  </a:cxn>
                  <a:cxn ang="0">
                    <a:pos x="60" y="43"/>
                  </a:cxn>
                  <a:cxn ang="0">
                    <a:pos x="88" y="39"/>
                  </a:cxn>
                  <a:cxn ang="0">
                    <a:pos x="84" y="39"/>
                  </a:cxn>
                  <a:cxn ang="0">
                    <a:pos x="84" y="5"/>
                  </a:cxn>
                  <a:cxn ang="0">
                    <a:pos x="88" y="5"/>
                  </a:cxn>
                  <a:cxn ang="0">
                    <a:pos x="60" y="0"/>
                  </a:cxn>
                </a:cxnLst>
                <a:rect l="0" t="0" r="r" b="b"/>
                <a:pathLst>
                  <a:path w="89" h="43">
                    <a:moveTo>
                      <a:pt x="60" y="0"/>
                    </a:moveTo>
                    <a:lnTo>
                      <a:pt x="36" y="0"/>
                    </a:lnTo>
                    <a:lnTo>
                      <a:pt x="36" y="10"/>
                    </a:lnTo>
                    <a:lnTo>
                      <a:pt x="12" y="10"/>
                    </a:lnTo>
                    <a:lnTo>
                      <a:pt x="12" y="15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2" y="29"/>
                    </a:lnTo>
                    <a:lnTo>
                      <a:pt x="12" y="29"/>
                    </a:lnTo>
                    <a:lnTo>
                      <a:pt x="12" y="34"/>
                    </a:lnTo>
                    <a:lnTo>
                      <a:pt x="36" y="34"/>
                    </a:lnTo>
                    <a:lnTo>
                      <a:pt x="36" y="43"/>
                    </a:lnTo>
                    <a:lnTo>
                      <a:pt x="60" y="43"/>
                    </a:lnTo>
                    <a:lnTo>
                      <a:pt x="88" y="39"/>
                    </a:lnTo>
                    <a:lnTo>
                      <a:pt x="84" y="39"/>
                    </a:lnTo>
                    <a:lnTo>
                      <a:pt x="84" y="5"/>
                    </a:lnTo>
                    <a:lnTo>
                      <a:pt x="88" y="5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29" name="Group 102"/>
            <p:cNvGrpSpPr>
              <a:grpSpLocks/>
            </p:cNvGrpSpPr>
            <p:nvPr/>
          </p:nvGrpSpPr>
          <p:grpSpPr bwMode="auto">
            <a:xfrm>
              <a:off x="13387" y="475"/>
              <a:ext cx="14" cy="5"/>
              <a:chOff x="13387" y="475"/>
              <a:chExt cx="14" cy="5"/>
            </a:xfrm>
          </p:grpSpPr>
          <p:sp>
            <p:nvSpPr>
              <p:cNvPr id="299" name="Freeform 103"/>
              <p:cNvSpPr>
                <a:spLocks/>
              </p:cNvSpPr>
              <p:nvPr/>
            </p:nvSpPr>
            <p:spPr bwMode="auto">
              <a:xfrm>
                <a:off x="13387" y="475"/>
                <a:ext cx="14" cy="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0" y="0"/>
                  </a:cxn>
                  <a:cxn ang="0">
                    <a:pos x="10" y="5"/>
                  </a:cxn>
                  <a:cxn ang="0">
                    <a:pos x="12" y="5"/>
                  </a:cxn>
                  <a:cxn ang="0">
                    <a:pos x="15" y="0"/>
                  </a:cxn>
                </a:cxnLst>
                <a:rect l="0" t="0" r="r" b="b"/>
                <a:pathLst>
                  <a:path w="14" h="5">
                    <a:moveTo>
                      <a:pt x="15" y="0"/>
                    </a:moveTo>
                    <a:lnTo>
                      <a:pt x="0" y="0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31" name="Group 104"/>
            <p:cNvGrpSpPr>
              <a:grpSpLocks/>
            </p:cNvGrpSpPr>
            <p:nvPr/>
          </p:nvGrpSpPr>
          <p:grpSpPr bwMode="auto">
            <a:xfrm>
              <a:off x="13450" y="446"/>
              <a:ext cx="19" cy="34"/>
              <a:chOff x="13450" y="446"/>
              <a:chExt cx="19" cy="34"/>
            </a:xfrm>
          </p:grpSpPr>
          <p:sp>
            <p:nvSpPr>
              <p:cNvPr id="298" name="Freeform 105"/>
              <p:cNvSpPr>
                <a:spLocks/>
              </p:cNvSpPr>
              <p:nvPr/>
            </p:nvSpPr>
            <p:spPr bwMode="auto">
              <a:xfrm>
                <a:off x="13450" y="446"/>
                <a:ext cx="19" cy="34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4" y="34"/>
                  </a:cxn>
                  <a:cxn ang="0">
                    <a:pos x="19" y="29"/>
                  </a:cxn>
                  <a:cxn ang="0">
                    <a:pos x="19" y="5"/>
                  </a:cxn>
                  <a:cxn ang="0">
                    <a:pos x="14" y="0"/>
                  </a:cxn>
                </a:cxnLst>
                <a:rect l="0" t="0" r="r" b="b"/>
                <a:pathLst>
                  <a:path w="19" h="34">
                    <a:moveTo>
                      <a:pt x="14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14" y="34"/>
                    </a:lnTo>
                    <a:lnTo>
                      <a:pt x="19" y="29"/>
                    </a:lnTo>
                    <a:lnTo>
                      <a:pt x="19" y="5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32" name="Group 106"/>
            <p:cNvGrpSpPr>
              <a:grpSpLocks/>
            </p:cNvGrpSpPr>
            <p:nvPr/>
          </p:nvGrpSpPr>
          <p:grpSpPr bwMode="auto">
            <a:xfrm>
              <a:off x="13363" y="-96"/>
              <a:ext cx="38" cy="559"/>
              <a:chOff x="13363" y="-96"/>
              <a:chExt cx="38" cy="559"/>
            </a:xfrm>
          </p:grpSpPr>
          <p:sp>
            <p:nvSpPr>
              <p:cNvPr id="297" name="Freeform 107"/>
              <p:cNvSpPr>
                <a:spLocks/>
              </p:cNvSpPr>
              <p:nvPr/>
            </p:nvSpPr>
            <p:spPr bwMode="auto">
              <a:xfrm>
                <a:off x="13363" y="-96"/>
                <a:ext cx="38" cy="5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56"/>
                  </a:cxn>
                  <a:cxn ang="0">
                    <a:pos x="3" y="559"/>
                  </a:cxn>
                  <a:cxn ang="0">
                    <a:pos x="5" y="556"/>
                  </a:cxn>
                  <a:cxn ang="0">
                    <a:pos x="5" y="552"/>
                  </a:cxn>
                  <a:cxn ang="0">
                    <a:pos x="15" y="552"/>
                  </a:cxn>
                  <a:cxn ang="0">
                    <a:pos x="15" y="547"/>
                  </a:cxn>
                  <a:cxn ang="0">
                    <a:pos x="24" y="547"/>
                  </a:cxn>
                  <a:cxn ang="0">
                    <a:pos x="34" y="542"/>
                  </a:cxn>
                  <a:cxn ang="0">
                    <a:pos x="36" y="542"/>
                  </a:cxn>
                  <a:cxn ang="0">
                    <a:pos x="34" y="537"/>
                  </a:cxn>
                  <a:cxn ang="0">
                    <a:pos x="29" y="532"/>
                  </a:cxn>
                  <a:cxn ang="0">
                    <a:pos x="39" y="532"/>
                  </a:cxn>
                  <a:cxn ang="0">
                    <a:pos x="39" y="4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8" h="559">
                    <a:moveTo>
                      <a:pt x="0" y="0"/>
                    </a:moveTo>
                    <a:lnTo>
                      <a:pt x="0" y="556"/>
                    </a:lnTo>
                    <a:lnTo>
                      <a:pt x="3" y="559"/>
                    </a:lnTo>
                    <a:lnTo>
                      <a:pt x="5" y="556"/>
                    </a:lnTo>
                    <a:lnTo>
                      <a:pt x="5" y="552"/>
                    </a:lnTo>
                    <a:lnTo>
                      <a:pt x="15" y="552"/>
                    </a:lnTo>
                    <a:lnTo>
                      <a:pt x="15" y="547"/>
                    </a:lnTo>
                    <a:lnTo>
                      <a:pt x="24" y="547"/>
                    </a:lnTo>
                    <a:lnTo>
                      <a:pt x="34" y="542"/>
                    </a:lnTo>
                    <a:lnTo>
                      <a:pt x="36" y="542"/>
                    </a:lnTo>
                    <a:lnTo>
                      <a:pt x="34" y="537"/>
                    </a:lnTo>
                    <a:lnTo>
                      <a:pt x="29" y="532"/>
                    </a:lnTo>
                    <a:lnTo>
                      <a:pt x="39" y="532"/>
                    </a:lnTo>
                    <a:lnTo>
                      <a:pt x="39" y="4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34" name="Group 108"/>
            <p:cNvGrpSpPr>
              <a:grpSpLocks/>
            </p:cNvGrpSpPr>
            <p:nvPr/>
          </p:nvGrpSpPr>
          <p:grpSpPr bwMode="auto">
            <a:xfrm>
              <a:off x="13387" y="446"/>
              <a:ext cx="14" cy="5"/>
              <a:chOff x="13387" y="446"/>
              <a:chExt cx="14" cy="5"/>
            </a:xfrm>
          </p:grpSpPr>
          <p:sp>
            <p:nvSpPr>
              <p:cNvPr id="296" name="Freeform 109"/>
              <p:cNvSpPr>
                <a:spLocks/>
              </p:cNvSpPr>
              <p:nvPr/>
            </p:nvSpPr>
            <p:spPr bwMode="auto">
              <a:xfrm>
                <a:off x="13387" y="446"/>
                <a:ext cx="14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0" y="0"/>
                  </a:cxn>
                  <a:cxn ang="0">
                    <a:pos x="0" y="5"/>
                  </a:cxn>
                  <a:cxn ang="0">
                    <a:pos x="15" y="5"/>
                  </a:cxn>
                  <a:cxn ang="0">
                    <a:pos x="12" y="0"/>
                  </a:cxn>
                </a:cxnLst>
                <a:rect l="0" t="0" r="r" b="b"/>
                <a:pathLst>
                  <a:path w="14" h="5">
                    <a:moveTo>
                      <a:pt x="12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36" name="Group 110"/>
            <p:cNvGrpSpPr>
              <a:grpSpLocks/>
            </p:cNvGrpSpPr>
            <p:nvPr/>
          </p:nvGrpSpPr>
          <p:grpSpPr bwMode="auto">
            <a:xfrm>
              <a:off x="13392" y="436"/>
              <a:ext cx="10" cy="14"/>
              <a:chOff x="13392" y="436"/>
              <a:chExt cx="10" cy="14"/>
            </a:xfrm>
          </p:grpSpPr>
          <p:sp>
            <p:nvSpPr>
              <p:cNvPr id="295" name="Freeform 111"/>
              <p:cNvSpPr>
                <a:spLocks/>
              </p:cNvSpPr>
              <p:nvPr/>
            </p:nvSpPr>
            <p:spPr bwMode="auto">
              <a:xfrm>
                <a:off x="13392" y="436"/>
                <a:ext cx="10" cy="1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0" y="15"/>
                  </a:cxn>
                  <a:cxn ang="0">
                    <a:pos x="10" y="0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1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38" name="Group 112"/>
            <p:cNvGrpSpPr>
              <a:grpSpLocks/>
            </p:cNvGrpSpPr>
            <p:nvPr/>
          </p:nvGrpSpPr>
          <p:grpSpPr bwMode="auto">
            <a:xfrm>
              <a:off x="13363" y="-106"/>
              <a:ext cx="38" cy="14"/>
              <a:chOff x="13363" y="-106"/>
              <a:chExt cx="38" cy="14"/>
            </a:xfrm>
          </p:grpSpPr>
          <p:sp>
            <p:nvSpPr>
              <p:cNvPr id="294" name="Freeform 113"/>
              <p:cNvSpPr>
                <a:spLocks/>
              </p:cNvSpPr>
              <p:nvPr/>
            </p:nvSpPr>
            <p:spPr bwMode="auto">
              <a:xfrm>
                <a:off x="13363" y="-106"/>
                <a:ext cx="38" cy="14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39" y="10"/>
                  </a:cxn>
                  <a:cxn ang="0">
                    <a:pos x="39" y="0"/>
                  </a:cxn>
                </a:cxnLst>
                <a:rect l="0" t="0" r="r" b="b"/>
                <a:pathLst>
                  <a:path w="38" h="14">
                    <a:moveTo>
                      <a:pt x="39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39" y="1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40" name="Group 114"/>
            <p:cNvGrpSpPr>
              <a:grpSpLocks/>
            </p:cNvGrpSpPr>
            <p:nvPr/>
          </p:nvGrpSpPr>
          <p:grpSpPr bwMode="auto">
            <a:xfrm>
              <a:off x="13310" y="-135"/>
              <a:ext cx="91" cy="38"/>
              <a:chOff x="13310" y="-135"/>
              <a:chExt cx="91" cy="38"/>
            </a:xfrm>
          </p:grpSpPr>
          <p:sp>
            <p:nvSpPr>
              <p:cNvPr id="293" name="Freeform 115"/>
              <p:cNvSpPr>
                <a:spLocks/>
              </p:cNvSpPr>
              <p:nvPr/>
            </p:nvSpPr>
            <p:spPr bwMode="auto">
              <a:xfrm>
                <a:off x="13310" y="-135"/>
                <a:ext cx="91" cy="38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24" y="39"/>
                  </a:cxn>
                  <a:cxn ang="0">
                    <a:pos x="53" y="39"/>
                  </a:cxn>
                  <a:cxn ang="0">
                    <a:pos x="53" y="29"/>
                  </a:cxn>
                  <a:cxn ang="0">
                    <a:pos x="92" y="29"/>
                  </a:cxn>
                  <a:cxn ang="0">
                    <a:pos x="92" y="24"/>
                  </a:cxn>
                  <a:cxn ang="0">
                    <a:pos x="87" y="24"/>
                  </a:cxn>
                  <a:cxn ang="0">
                    <a:pos x="87" y="15"/>
                  </a:cxn>
                  <a:cxn ang="0">
                    <a:pos x="82" y="15"/>
                  </a:cxn>
                  <a:cxn ang="0">
                    <a:pos x="82" y="10"/>
                  </a:cxn>
                  <a:cxn ang="0">
                    <a:pos x="72" y="10"/>
                  </a:cxn>
                  <a:cxn ang="0">
                    <a:pos x="72" y="5"/>
                  </a:cxn>
                  <a:cxn ang="0">
                    <a:pos x="63" y="5"/>
                  </a:cxn>
                  <a:cxn ang="0">
                    <a:pos x="53" y="0"/>
                  </a:cxn>
                </a:cxnLst>
                <a:rect l="0" t="0" r="r" b="b"/>
                <a:pathLst>
                  <a:path w="91" h="38">
                    <a:moveTo>
                      <a:pt x="53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24" y="39"/>
                    </a:lnTo>
                    <a:lnTo>
                      <a:pt x="53" y="39"/>
                    </a:lnTo>
                    <a:lnTo>
                      <a:pt x="53" y="29"/>
                    </a:lnTo>
                    <a:lnTo>
                      <a:pt x="92" y="29"/>
                    </a:lnTo>
                    <a:lnTo>
                      <a:pt x="92" y="24"/>
                    </a:lnTo>
                    <a:lnTo>
                      <a:pt x="87" y="24"/>
                    </a:lnTo>
                    <a:lnTo>
                      <a:pt x="87" y="15"/>
                    </a:lnTo>
                    <a:lnTo>
                      <a:pt x="82" y="15"/>
                    </a:lnTo>
                    <a:lnTo>
                      <a:pt x="82" y="10"/>
                    </a:lnTo>
                    <a:lnTo>
                      <a:pt x="72" y="10"/>
                    </a:lnTo>
                    <a:lnTo>
                      <a:pt x="72" y="5"/>
                    </a:lnTo>
                    <a:lnTo>
                      <a:pt x="63" y="5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DB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321" name="Rectangle 180"/>
          <p:cNvSpPr>
            <a:spLocks noChangeArrowheads="1"/>
          </p:cNvSpPr>
          <p:nvPr/>
        </p:nvSpPr>
        <p:spPr bwMode="auto">
          <a:xfrm>
            <a:off x="7812360" y="1723162"/>
            <a:ext cx="10801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Niños que asisten a jardín infantil aumentan 36%</a:t>
            </a:r>
          </a:p>
        </p:txBody>
      </p:sp>
      <p:sp>
        <p:nvSpPr>
          <p:cNvPr id="322" name="Rectangle 1"/>
          <p:cNvSpPr>
            <a:spLocks noChangeArrowheads="1"/>
          </p:cNvSpPr>
          <p:nvPr/>
        </p:nvSpPr>
        <p:spPr bwMode="auto">
          <a:xfrm>
            <a:off x="158824" y="5488128"/>
            <a:ext cx="7491153" cy="73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Número de niños en jardines infantiles se duplica respecto al 2003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es-CL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Sólo </a:t>
            </a: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10% asiste a sala cuna, pese a aumento del 29% desde 2009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24" name="Rectangle 180"/>
          <p:cNvSpPr>
            <a:spLocks noChangeArrowheads="1"/>
          </p:cNvSpPr>
          <p:nvPr/>
        </p:nvSpPr>
        <p:spPr bwMode="auto">
          <a:xfrm>
            <a:off x="7629960" y="4483277"/>
            <a:ext cx="10358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Sala Cuna</a:t>
            </a:r>
            <a:endParaRPr lang="es-CL" sz="12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5" name="Rectangle 180"/>
          <p:cNvSpPr>
            <a:spLocks noChangeArrowheads="1"/>
          </p:cNvSpPr>
          <p:nvPr/>
        </p:nvSpPr>
        <p:spPr bwMode="auto">
          <a:xfrm>
            <a:off x="7629960" y="4755920"/>
            <a:ext cx="14173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Jardín Infantil</a:t>
            </a:r>
            <a:endParaRPr lang="es-CL" sz="12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6642" name="Group 5"/>
          <p:cNvGrpSpPr>
            <a:grpSpLocks/>
          </p:cNvGrpSpPr>
          <p:nvPr/>
        </p:nvGrpSpPr>
        <p:grpSpPr bwMode="auto">
          <a:xfrm>
            <a:off x="7380312" y="4611904"/>
            <a:ext cx="269875" cy="50800"/>
            <a:chOff x="11059" y="203"/>
            <a:chExt cx="427" cy="82"/>
          </a:xfrm>
        </p:grpSpPr>
        <p:sp>
          <p:nvSpPr>
            <p:cNvPr id="26630" name="Freeform 6"/>
            <p:cNvSpPr>
              <a:spLocks/>
            </p:cNvSpPr>
            <p:nvPr/>
          </p:nvSpPr>
          <p:spPr bwMode="auto">
            <a:xfrm>
              <a:off x="11059" y="203"/>
              <a:ext cx="427" cy="82"/>
            </a:xfrm>
            <a:custGeom>
              <a:avLst/>
              <a:gdLst/>
              <a:ahLst/>
              <a:cxnLst>
                <a:cxn ang="0">
                  <a:pos x="389" y="0"/>
                </a:cxn>
                <a:cxn ang="0">
                  <a:pos x="34" y="0"/>
                </a:cxn>
                <a:cxn ang="0">
                  <a:pos x="24" y="2"/>
                </a:cxn>
                <a:cxn ang="0">
                  <a:pos x="10" y="12"/>
                </a:cxn>
                <a:cxn ang="0">
                  <a:pos x="1" y="31"/>
                </a:cxn>
                <a:cxn ang="0">
                  <a:pos x="0" y="59"/>
                </a:cxn>
                <a:cxn ang="0">
                  <a:pos x="15" y="76"/>
                </a:cxn>
                <a:cxn ang="0">
                  <a:pos x="34" y="82"/>
                </a:cxn>
                <a:cxn ang="0">
                  <a:pos x="404" y="79"/>
                </a:cxn>
                <a:cxn ang="0">
                  <a:pos x="418" y="68"/>
                </a:cxn>
                <a:cxn ang="0">
                  <a:pos x="427" y="49"/>
                </a:cxn>
                <a:cxn ang="0">
                  <a:pos x="427" y="22"/>
                </a:cxn>
                <a:cxn ang="0">
                  <a:pos x="412" y="7"/>
                </a:cxn>
                <a:cxn ang="0">
                  <a:pos x="389" y="0"/>
                </a:cxn>
              </a:cxnLst>
              <a:rect l="0" t="0" r="r" b="b"/>
              <a:pathLst>
                <a:path w="427" h="82">
                  <a:moveTo>
                    <a:pt x="389" y="0"/>
                  </a:moveTo>
                  <a:lnTo>
                    <a:pt x="34" y="0"/>
                  </a:lnTo>
                  <a:lnTo>
                    <a:pt x="24" y="2"/>
                  </a:lnTo>
                  <a:lnTo>
                    <a:pt x="10" y="12"/>
                  </a:lnTo>
                  <a:lnTo>
                    <a:pt x="1" y="31"/>
                  </a:lnTo>
                  <a:lnTo>
                    <a:pt x="0" y="59"/>
                  </a:lnTo>
                  <a:lnTo>
                    <a:pt x="15" y="76"/>
                  </a:lnTo>
                  <a:lnTo>
                    <a:pt x="34" y="82"/>
                  </a:lnTo>
                  <a:lnTo>
                    <a:pt x="404" y="79"/>
                  </a:lnTo>
                  <a:lnTo>
                    <a:pt x="418" y="68"/>
                  </a:lnTo>
                  <a:lnTo>
                    <a:pt x="427" y="49"/>
                  </a:lnTo>
                  <a:lnTo>
                    <a:pt x="427" y="22"/>
                  </a:lnTo>
                  <a:lnTo>
                    <a:pt x="412" y="7"/>
                  </a:lnTo>
                  <a:lnTo>
                    <a:pt x="389" y="0"/>
                  </a:lnTo>
                </a:path>
              </a:pathLst>
            </a:custGeom>
            <a:solidFill>
              <a:srgbClr val="497EB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26644" name="Group 7"/>
          <p:cNvGrpSpPr>
            <a:grpSpLocks/>
          </p:cNvGrpSpPr>
          <p:nvPr/>
        </p:nvGrpSpPr>
        <p:grpSpPr bwMode="auto">
          <a:xfrm>
            <a:off x="683568" y="1803592"/>
            <a:ext cx="6595531" cy="2934966"/>
            <a:chOff x="1642" y="-113"/>
            <a:chExt cx="9102" cy="4042"/>
          </a:xfrm>
        </p:grpSpPr>
        <p:grpSp>
          <p:nvGrpSpPr>
            <p:cNvPr id="26646" name="Group 8"/>
            <p:cNvGrpSpPr>
              <a:grpSpLocks/>
            </p:cNvGrpSpPr>
            <p:nvPr/>
          </p:nvGrpSpPr>
          <p:grpSpPr bwMode="auto">
            <a:xfrm>
              <a:off x="1642" y="3401"/>
              <a:ext cx="9101" cy="2"/>
              <a:chOff x="1642" y="3401"/>
              <a:chExt cx="9101" cy="2"/>
            </a:xfrm>
          </p:grpSpPr>
          <p:sp>
            <p:nvSpPr>
              <p:cNvPr id="26633" name="Freeform 9"/>
              <p:cNvSpPr>
                <a:spLocks/>
              </p:cNvSpPr>
              <p:nvPr/>
            </p:nvSpPr>
            <p:spPr bwMode="auto">
              <a:xfrm>
                <a:off x="1642" y="3401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48" name="Group 10"/>
            <p:cNvGrpSpPr>
              <a:grpSpLocks/>
            </p:cNvGrpSpPr>
            <p:nvPr/>
          </p:nvGrpSpPr>
          <p:grpSpPr bwMode="auto">
            <a:xfrm>
              <a:off x="1642" y="2959"/>
              <a:ext cx="9101" cy="2"/>
              <a:chOff x="1642" y="2959"/>
              <a:chExt cx="9101" cy="2"/>
            </a:xfrm>
          </p:grpSpPr>
          <p:sp>
            <p:nvSpPr>
              <p:cNvPr id="26635" name="Freeform 11"/>
              <p:cNvSpPr>
                <a:spLocks/>
              </p:cNvSpPr>
              <p:nvPr/>
            </p:nvSpPr>
            <p:spPr bwMode="auto">
              <a:xfrm>
                <a:off x="1642" y="2959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50" name="Group 12"/>
            <p:cNvGrpSpPr>
              <a:grpSpLocks/>
            </p:cNvGrpSpPr>
            <p:nvPr/>
          </p:nvGrpSpPr>
          <p:grpSpPr bwMode="auto">
            <a:xfrm>
              <a:off x="1642" y="2523"/>
              <a:ext cx="9101" cy="2"/>
              <a:chOff x="1642" y="2523"/>
              <a:chExt cx="9101" cy="2"/>
            </a:xfrm>
          </p:grpSpPr>
          <p:sp>
            <p:nvSpPr>
              <p:cNvPr id="26637" name="Freeform 13"/>
              <p:cNvSpPr>
                <a:spLocks/>
              </p:cNvSpPr>
              <p:nvPr/>
            </p:nvSpPr>
            <p:spPr bwMode="auto">
              <a:xfrm>
                <a:off x="1642" y="2523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52" name="Group 14"/>
            <p:cNvGrpSpPr>
              <a:grpSpLocks/>
            </p:cNvGrpSpPr>
            <p:nvPr/>
          </p:nvGrpSpPr>
          <p:grpSpPr bwMode="auto">
            <a:xfrm>
              <a:off x="1642" y="2081"/>
              <a:ext cx="9101" cy="2"/>
              <a:chOff x="1642" y="2081"/>
              <a:chExt cx="9101" cy="2"/>
            </a:xfrm>
          </p:grpSpPr>
          <p:sp>
            <p:nvSpPr>
              <p:cNvPr id="26639" name="Freeform 15"/>
              <p:cNvSpPr>
                <a:spLocks/>
              </p:cNvSpPr>
              <p:nvPr/>
            </p:nvSpPr>
            <p:spPr bwMode="auto">
              <a:xfrm>
                <a:off x="1642" y="2081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654" name="Group 16"/>
            <p:cNvGrpSpPr>
              <a:grpSpLocks/>
            </p:cNvGrpSpPr>
            <p:nvPr/>
          </p:nvGrpSpPr>
          <p:grpSpPr bwMode="auto">
            <a:xfrm>
              <a:off x="1642" y="1644"/>
              <a:ext cx="9101" cy="2"/>
              <a:chOff x="1642" y="1644"/>
              <a:chExt cx="9101" cy="2"/>
            </a:xfrm>
          </p:grpSpPr>
          <p:sp>
            <p:nvSpPr>
              <p:cNvPr id="26641" name="Freeform 17"/>
              <p:cNvSpPr>
                <a:spLocks/>
              </p:cNvSpPr>
              <p:nvPr/>
            </p:nvSpPr>
            <p:spPr bwMode="auto">
              <a:xfrm>
                <a:off x="1642" y="1644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0" name="Group 18"/>
            <p:cNvGrpSpPr>
              <a:grpSpLocks/>
            </p:cNvGrpSpPr>
            <p:nvPr/>
          </p:nvGrpSpPr>
          <p:grpSpPr bwMode="auto">
            <a:xfrm>
              <a:off x="1642" y="1203"/>
              <a:ext cx="9101" cy="2"/>
              <a:chOff x="1642" y="1203"/>
              <a:chExt cx="9101" cy="2"/>
            </a:xfrm>
          </p:grpSpPr>
          <p:sp>
            <p:nvSpPr>
              <p:cNvPr id="26643" name="Freeform 19"/>
              <p:cNvSpPr>
                <a:spLocks/>
              </p:cNvSpPr>
              <p:nvPr/>
            </p:nvSpPr>
            <p:spPr bwMode="auto">
              <a:xfrm>
                <a:off x="1642" y="1203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1" name="Group 20"/>
            <p:cNvGrpSpPr>
              <a:grpSpLocks/>
            </p:cNvGrpSpPr>
            <p:nvPr/>
          </p:nvGrpSpPr>
          <p:grpSpPr bwMode="auto">
            <a:xfrm>
              <a:off x="1642" y="766"/>
              <a:ext cx="9101" cy="2"/>
              <a:chOff x="1642" y="766"/>
              <a:chExt cx="9101" cy="2"/>
            </a:xfrm>
          </p:grpSpPr>
          <p:sp>
            <p:nvSpPr>
              <p:cNvPr id="26645" name="Freeform 21"/>
              <p:cNvSpPr>
                <a:spLocks/>
              </p:cNvSpPr>
              <p:nvPr/>
            </p:nvSpPr>
            <p:spPr bwMode="auto">
              <a:xfrm>
                <a:off x="1642" y="766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2" name="Group 22"/>
            <p:cNvGrpSpPr>
              <a:grpSpLocks/>
            </p:cNvGrpSpPr>
            <p:nvPr/>
          </p:nvGrpSpPr>
          <p:grpSpPr bwMode="auto">
            <a:xfrm>
              <a:off x="1642" y="324"/>
              <a:ext cx="9101" cy="2"/>
              <a:chOff x="1642" y="324"/>
              <a:chExt cx="9101" cy="2"/>
            </a:xfrm>
          </p:grpSpPr>
          <p:sp>
            <p:nvSpPr>
              <p:cNvPr id="26647" name="Freeform 23"/>
              <p:cNvSpPr>
                <a:spLocks/>
              </p:cNvSpPr>
              <p:nvPr/>
            </p:nvSpPr>
            <p:spPr bwMode="auto">
              <a:xfrm>
                <a:off x="1642" y="324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3" name="Group 24"/>
            <p:cNvGrpSpPr>
              <a:grpSpLocks/>
            </p:cNvGrpSpPr>
            <p:nvPr/>
          </p:nvGrpSpPr>
          <p:grpSpPr bwMode="auto">
            <a:xfrm>
              <a:off x="1642" y="-113"/>
              <a:ext cx="9101" cy="2"/>
              <a:chOff x="1642" y="-113"/>
              <a:chExt cx="9101" cy="2"/>
            </a:xfrm>
          </p:grpSpPr>
          <p:sp>
            <p:nvSpPr>
              <p:cNvPr id="26649" name="Freeform 25"/>
              <p:cNvSpPr>
                <a:spLocks/>
              </p:cNvSpPr>
              <p:nvPr/>
            </p:nvSpPr>
            <p:spPr bwMode="auto">
              <a:xfrm>
                <a:off x="1642" y="-113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4" name="Group 26"/>
            <p:cNvGrpSpPr>
              <a:grpSpLocks/>
            </p:cNvGrpSpPr>
            <p:nvPr/>
          </p:nvGrpSpPr>
          <p:grpSpPr bwMode="auto">
            <a:xfrm>
              <a:off x="1733" y="-113"/>
              <a:ext cx="2" cy="4042"/>
              <a:chOff x="1733" y="-113"/>
              <a:chExt cx="2" cy="4042"/>
            </a:xfrm>
          </p:grpSpPr>
          <p:sp>
            <p:nvSpPr>
              <p:cNvPr id="26651" name="Freeform 27"/>
              <p:cNvSpPr>
                <a:spLocks/>
              </p:cNvSpPr>
              <p:nvPr/>
            </p:nvSpPr>
            <p:spPr bwMode="auto">
              <a:xfrm>
                <a:off x="1733" y="-113"/>
                <a:ext cx="2" cy="40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042"/>
                  </a:cxn>
                </a:cxnLst>
                <a:rect l="0" t="0" r="r" b="b"/>
                <a:pathLst>
                  <a:path h="4042">
                    <a:moveTo>
                      <a:pt x="0" y="0"/>
                    </a:moveTo>
                    <a:lnTo>
                      <a:pt x="0" y="4042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5" name="Group 28"/>
            <p:cNvGrpSpPr>
              <a:grpSpLocks/>
            </p:cNvGrpSpPr>
            <p:nvPr/>
          </p:nvGrpSpPr>
          <p:grpSpPr bwMode="auto">
            <a:xfrm>
              <a:off x="1642" y="3838"/>
              <a:ext cx="9101" cy="2"/>
              <a:chOff x="1642" y="3838"/>
              <a:chExt cx="9101" cy="2"/>
            </a:xfrm>
          </p:grpSpPr>
          <p:sp>
            <p:nvSpPr>
              <p:cNvPr id="26653" name="Freeform 29"/>
              <p:cNvSpPr>
                <a:spLocks/>
              </p:cNvSpPr>
              <p:nvPr/>
            </p:nvSpPr>
            <p:spPr bwMode="auto">
              <a:xfrm>
                <a:off x="1642" y="3838"/>
                <a:ext cx="910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00" y="0"/>
                  </a:cxn>
                </a:cxnLst>
                <a:rect l="0" t="0" r="r" b="b"/>
                <a:pathLst>
                  <a:path w="9101">
                    <a:moveTo>
                      <a:pt x="0" y="0"/>
                    </a:moveTo>
                    <a:lnTo>
                      <a:pt x="9100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6" name="Group 30"/>
            <p:cNvGrpSpPr>
              <a:grpSpLocks/>
            </p:cNvGrpSpPr>
            <p:nvPr/>
          </p:nvGrpSpPr>
          <p:grpSpPr bwMode="auto">
            <a:xfrm>
              <a:off x="2635" y="3838"/>
              <a:ext cx="2" cy="91"/>
              <a:chOff x="2635" y="3838"/>
              <a:chExt cx="2" cy="91"/>
            </a:xfrm>
          </p:grpSpPr>
          <p:sp>
            <p:nvSpPr>
              <p:cNvPr id="26655" name="Freeform 31"/>
              <p:cNvSpPr>
                <a:spLocks/>
              </p:cNvSpPr>
              <p:nvPr/>
            </p:nvSpPr>
            <p:spPr bwMode="auto">
              <a:xfrm>
                <a:off x="2635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7" name="Group 32"/>
            <p:cNvGrpSpPr>
              <a:grpSpLocks/>
            </p:cNvGrpSpPr>
            <p:nvPr/>
          </p:nvGrpSpPr>
          <p:grpSpPr bwMode="auto">
            <a:xfrm>
              <a:off x="3533" y="3838"/>
              <a:ext cx="2" cy="91"/>
              <a:chOff x="3533" y="3838"/>
              <a:chExt cx="2" cy="91"/>
            </a:xfrm>
          </p:grpSpPr>
          <p:sp>
            <p:nvSpPr>
              <p:cNvPr id="26657" name="Freeform 33"/>
              <p:cNvSpPr>
                <a:spLocks/>
              </p:cNvSpPr>
              <p:nvPr/>
            </p:nvSpPr>
            <p:spPr bwMode="auto">
              <a:xfrm>
                <a:off x="3533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8" name="Group 34"/>
            <p:cNvGrpSpPr>
              <a:grpSpLocks/>
            </p:cNvGrpSpPr>
            <p:nvPr/>
          </p:nvGrpSpPr>
          <p:grpSpPr bwMode="auto">
            <a:xfrm>
              <a:off x="4435" y="3838"/>
              <a:ext cx="2" cy="91"/>
              <a:chOff x="4435" y="3838"/>
              <a:chExt cx="2" cy="91"/>
            </a:xfrm>
          </p:grpSpPr>
          <p:sp>
            <p:nvSpPr>
              <p:cNvPr id="26659" name="Freeform 35"/>
              <p:cNvSpPr>
                <a:spLocks/>
              </p:cNvSpPr>
              <p:nvPr/>
            </p:nvSpPr>
            <p:spPr bwMode="auto">
              <a:xfrm>
                <a:off x="4435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9" name="Group 36"/>
            <p:cNvGrpSpPr>
              <a:grpSpLocks/>
            </p:cNvGrpSpPr>
            <p:nvPr/>
          </p:nvGrpSpPr>
          <p:grpSpPr bwMode="auto">
            <a:xfrm>
              <a:off x="5338" y="3838"/>
              <a:ext cx="2" cy="91"/>
              <a:chOff x="5338" y="3838"/>
              <a:chExt cx="2" cy="91"/>
            </a:xfrm>
          </p:grpSpPr>
          <p:sp>
            <p:nvSpPr>
              <p:cNvPr id="26661" name="Freeform 37"/>
              <p:cNvSpPr>
                <a:spLocks/>
              </p:cNvSpPr>
              <p:nvPr/>
            </p:nvSpPr>
            <p:spPr bwMode="auto">
              <a:xfrm>
                <a:off x="5338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0" name="Group 38"/>
            <p:cNvGrpSpPr>
              <a:grpSpLocks/>
            </p:cNvGrpSpPr>
            <p:nvPr/>
          </p:nvGrpSpPr>
          <p:grpSpPr bwMode="auto">
            <a:xfrm>
              <a:off x="6240" y="3838"/>
              <a:ext cx="2" cy="91"/>
              <a:chOff x="6240" y="3838"/>
              <a:chExt cx="2" cy="91"/>
            </a:xfrm>
          </p:grpSpPr>
          <p:sp>
            <p:nvSpPr>
              <p:cNvPr id="26663" name="Freeform 39"/>
              <p:cNvSpPr>
                <a:spLocks/>
              </p:cNvSpPr>
              <p:nvPr/>
            </p:nvSpPr>
            <p:spPr bwMode="auto">
              <a:xfrm>
                <a:off x="6240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1" name="Group 40"/>
            <p:cNvGrpSpPr>
              <a:grpSpLocks/>
            </p:cNvGrpSpPr>
            <p:nvPr/>
          </p:nvGrpSpPr>
          <p:grpSpPr bwMode="auto">
            <a:xfrm>
              <a:off x="7138" y="3838"/>
              <a:ext cx="2" cy="91"/>
              <a:chOff x="7138" y="3838"/>
              <a:chExt cx="2" cy="91"/>
            </a:xfrm>
          </p:grpSpPr>
          <p:sp>
            <p:nvSpPr>
              <p:cNvPr id="26665" name="Freeform 41"/>
              <p:cNvSpPr>
                <a:spLocks/>
              </p:cNvSpPr>
              <p:nvPr/>
            </p:nvSpPr>
            <p:spPr bwMode="auto">
              <a:xfrm>
                <a:off x="7138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2" name="Group 42"/>
            <p:cNvGrpSpPr>
              <a:grpSpLocks/>
            </p:cNvGrpSpPr>
            <p:nvPr/>
          </p:nvGrpSpPr>
          <p:grpSpPr bwMode="auto">
            <a:xfrm>
              <a:off x="8040" y="3838"/>
              <a:ext cx="2" cy="91"/>
              <a:chOff x="8040" y="3838"/>
              <a:chExt cx="2" cy="91"/>
            </a:xfrm>
          </p:grpSpPr>
          <p:sp>
            <p:nvSpPr>
              <p:cNvPr id="26667" name="Freeform 43"/>
              <p:cNvSpPr>
                <a:spLocks/>
              </p:cNvSpPr>
              <p:nvPr/>
            </p:nvSpPr>
            <p:spPr bwMode="auto">
              <a:xfrm>
                <a:off x="8040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3" name="Group 44"/>
            <p:cNvGrpSpPr>
              <a:grpSpLocks/>
            </p:cNvGrpSpPr>
            <p:nvPr/>
          </p:nvGrpSpPr>
          <p:grpSpPr bwMode="auto">
            <a:xfrm>
              <a:off x="8942" y="3838"/>
              <a:ext cx="2" cy="91"/>
              <a:chOff x="8942" y="3838"/>
              <a:chExt cx="2" cy="91"/>
            </a:xfrm>
          </p:grpSpPr>
          <p:sp>
            <p:nvSpPr>
              <p:cNvPr id="26669" name="Freeform 45"/>
              <p:cNvSpPr>
                <a:spLocks/>
              </p:cNvSpPr>
              <p:nvPr/>
            </p:nvSpPr>
            <p:spPr bwMode="auto">
              <a:xfrm>
                <a:off x="8942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4" name="Group 46"/>
            <p:cNvGrpSpPr>
              <a:grpSpLocks/>
            </p:cNvGrpSpPr>
            <p:nvPr/>
          </p:nvGrpSpPr>
          <p:grpSpPr bwMode="auto">
            <a:xfrm>
              <a:off x="9840" y="3838"/>
              <a:ext cx="2" cy="91"/>
              <a:chOff x="9840" y="3838"/>
              <a:chExt cx="2" cy="91"/>
            </a:xfrm>
          </p:grpSpPr>
          <p:sp>
            <p:nvSpPr>
              <p:cNvPr id="26671" name="Freeform 47"/>
              <p:cNvSpPr>
                <a:spLocks/>
              </p:cNvSpPr>
              <p:nvPr/>
            </p:nvSpPr>
            <p:spPr bwMode="auto">
              <a:xfrm>
                <a:off x="9840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5" name="Group 48"/>
            <p:cNvGrpSpPr>
              <a:grpSpLocks/>
            </p:cNvGrpSpPr>
            <p:nvPr/>
          </p:nvGrpSpPr>
          <p:grpSpPr bwMode="auto">
            <a:xfrm>
              <a:off x="10742" y="3838"/>
              <a:ext cx="2" cy="91"/>
              <a:chOff x="10742" y="3838"/>
              <a:chExt cx="2" cy="91"/>
            </a:xfrm>
          </p:grpSpPr>
          <p:sp>
            <p:nvSpPr>
              <p:cNvPr id="26673" name="Freeform 49"/>
              <p:cNvSpPr>
                <a:spLocks/>
              </p:cNvSpPr>
              <p:nvPr/>
            </p:nvSpPr>
            <p:spPr bwMode="auto">
              <a:xfrm>
                <a:off x="10742" y="3838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6" name="Group 50"/>
            <p:cNvGrpSpPr>
              <a:grpSpLocks/>
            </p:cNvGrpSpPr>
            <p:nvPr/>
          </p:nvGrpSpPr>
          <p:grpSpPr bwMode="auto">
            <a:xfrm>
              <a:off x="2151" y="2907"/>
              <a:ext cx="8178" cy="902"/>
              <a:chOff x="2151" y="2907"/>
              <a:chExt cx="8178" cy="902"/>
            </a:xfrm>
          </p:grpSpPr>
          <p:sp>
            <p:nvSpPr>
              <p:cNvPr id="26675" name="Freeform 51"/>
              <p:cNvSpPr>
                <a:spLocks/>
              </p:cNvSpPr>
              <p:nvPr/>
            </p:nvSpPr>
            <p:spPr bwMode="auto">
              <a:xfrm>
                <a:off x="2151" y="2907"/>
                <a:ext cx="8178" cy="902"/>
              </a:xfrm>
              <a:custGeom>
                <a:avLst/>
                <a:gdLst/>
                <a:ahLst/>
                <a:cxnLst>
                  <a:cxn ang="0">
                    <a:pos x="1833" y="696"/>
                  </a:cxn>
                  <a:cxn ang="0">
                    <a:pos x="935" y="772"/>
                  </a:cxn>
                  <a:cxn ang="0">
                    <a:pos x="33" y="820"/>
                  </a:cxn>
                  <a:cxn ang="0">
                    <a:pos x="19" y="823"/>
                  </a:cxn>
                  <a:cxn ang="0">
                    <a:pos x="6" y="834"/>
                  </a:cxn>
                  <a:cxn ang="0">
                    <a:pos x="0" y="854"/>
                  </a:cxn>
                  <a:cxn ang="0">
                    <a:pos x="0" y="883"/>
                  </a:cxn>
                  <a:cxn ang="0">
                    <a:pos x="15" y="897"/>
                  </a:cxn>
                  <a:cxn ang="0">
                    <a:pos x="38" y="902"/>
                  </a:cxn>
                  <a:cxn ang="0">
                    <a:pos x="940" y="854"/>
                  </a:cxn>
                  <a:cxn ang="0">
                    <a:pos x="1838" y="777"/>
                  </a:cxn>
                  <a:cxn ang="0">
                    <a:pos x="3187" y="777"/>
                  </a:cxn>
                  <a:cxn ang="0">
                    <a:pos x="3638" y="772"/>
                  </a:cxn>
                  <a:cxn ang="0">
                    <a:pos x="5213" y="700"/>
                  </a:cxn>
                  <a:cxn ang="0">
                    <a:pos x="2740" y="700"/>
                  </a:cxn>
                  <a:cxn ang="0">
                    <a:pos x="1833" y="696"/>
                  </a:cxn>
                </a:cxnLst>
                <a:rect l="0" t="0" r="r" b="b"/>
                <a:pathLst>
                  <a:path w="8178" h="902">
                    <a:moveTo>
                      <a:pt x="1833" y="696"/>
                    </a:moveTo>
                    <a:lnTo>
                      <a:pt x="935" y="772"/>
                    </a:lnTo>
                    <a:lnTo>
                      <a:pt x="33" y="820"/>
                    </a:lnTo>
                    <a:lnTo>
                      <a:pt x="19" y="823"/>
                    </a:lnTo>
                    <a:lnTo>
                      <a:pt x="6" y="834"/>
                    </a:lnTo>
                    <a:lnTo>
                      <a:pt x="0" y="854"/>
                    </a:lnTo>
                    <a:lnTo>
                      <a:pt x="0" y="883"/>
                    </a:lnTo>
                    <a:lnTo>
                      <a:pt x="15" y="897"/>
                    </a:lnTo>
                    <a:lnTo>
                      <a:pt x="38" y="902"/>
                    </a:lnTo>
                    <a:lnTo>
                      <a:pt x="940" y="854"/>
                    </a:lnTo>
                    <a:lnTo>
                      <a:pt x="1838" y="777"/>
                    </a:lnTo>
                    <a:lnTo>
                      <a:pt x="3187" y="777"/>
                    </a:lnTo>
                    <a:lnTo>
                      <a:pt x="3638" y="772"/>
                    </a:lnTo>
                    <a:lnTo>
                      <a:pt x="5213" y="700"/>
                    </a:lnTo>
                    <a:lnTo>
                      <a:pt x="2740" y="700"/>
                    </a:lnTo>
                    <a:lnTo>
                      <a:pt x="1833" y="696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6676" name="Freeform 52"/>
              <p:cNvSpPr>
                <a:spLocks/>
              </p:cNvSpPr>
              <p:nvPr/>
            </p:nvSpPr>
            <p:spPr bwMode="auto">
              <a:xfrm>
                <a:off x="2151" y="2907"/>
                <a:ext cx="8178" cy="902"/>
              </a:xfrm>
              <a:custGeom>
                <a:avLst/>
                <a:gdLst/>
                <a:ahLst/>
                <a:cxnLst>
                  <a:cxn ang="0">
                    <a:pos x="3187" y="777"/>
                  </a:cxn>
                  <a:cxn ang="0">
                    <a:pos x="1838" y="777"/>
                  </a:cxn>
                  <a:cxn ang="0">
                    <a:pos x="2735" y="782"/>
                  </a:cxn>
                  <a:cxn ang="0">
                    <a:pos x="3187" y="777"/>
                  </a:cxn>
                </a:cxnLst>
                <a:rect l="0" t="0" r="r" b="b"/>
                <a:pathLst>
                  <a:path w="8178" h="902">
                    <a:moveTo>
                      <a:pt x="3187" y="777"/>
                    </a:moveTo>
                    <a:lnTo>
                      <a:pt x="1838" y="777"/>
                    </a:lnTo>
                    <a:lnTo>
                      <a:pt x="2735" y="782"/>
                    </a:lnTo>
                    <a:lnTo>
                      <a:pt x="3187" y="777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6677" name="Freeform 53"/>
              <p:cNvSpPr>
                <a:spLocks/>
              </p:cNvSpPr>
              <p:nvPr/>
            </p:nvSpPr>
            <p:spPr bwMode="auto">
              <a:xfrm>
                <a:off x="2151" y="2907"/>
                <a:ext cx="8178" cy="902"/>
              </a:xfrm>
              <a:custGeom>
                <a:avLst/>
                <a:gdLst/>
                <a:ahLst/>
                <a:cxnLst>
                  <a:cxn ang="0">
                    <a:pos x="8131" y="0"/>
                  </a:cxn>
                  <a:cxn ang="0">
                    <a:pos x="7228" y="201"/>
                  </a:cxn>
                  <a:cxn ang="0">
                    <a:pos x="6326" y="364"/>
                  </a:cxn>
                  <a:cxn ang="0">
                    <a:pos x="5423" y="609"/>
                  </a:cxn>
                  <a:cxn ang="0">
                    <a:pos x="5433" y="609"/>
                  </a:cxn>
                  <a:cxn ang="0">
                    <a:pos x="3633" y="691"/>
                  </a:cxn>
                  <a:cxn ang="0">
                    <a:pos x="2740" y="700"/>
                  </a:cxn>
                  <a:cxn ang="0">
                    <a:pos x="5213" y="700"/>
                  </a:cxn>
                  <a:cxn ang="0">
                    <a:pos x="5438" y="691"/>
                  </a:cxn>
                  <a:cxn ang="0">
                    <a:pos x="5447" y="691"/>
                  </a:cxn>
                  <a:cxn ang="0">
                    <a:pos x="6350" y="446"/>
                  </a:cxn>
                  <a:cxn ang="0">
                    <a:pos x="7243" y="283"/>
                  </a:cxn>
                  <a:cxn ang="0">
                    <a:pos x="8154" y="78"/>
                  </a:cxn>
                  <a:cxn ang="0">
                    <a:pos x="8169" y="66"/>
                  </a:cxn>
                  <a:cxn ang="0">
                    <a:pos x="8178" y="49"/>
                  </a:cxn>
                  <a:cxn ang="0">
                    <a:pos x="8177" y="28"/>
                  </a:cxn>
                  <a:cxn ang="0">
                    <a:pos x="8166" y="10"/>
                  </a:cxn>
                  <a:cxn ang="0">
                    <a:pos x="8149" y="0"/>
                  </a:cxn>
                  <a:cxn ang="0">
                    <a:pos x="8131" y="0"/>
                  </a:cxn>
                </a:cxnLst>
                <a:rect l="0" t="0" r="r" b="b"/>
                <a:pathLst>
                  <a:path w="8178" h="902">
                    <a:moveTo>
                      <a:pt x="8131" y="0"/>
                    </a:moveTo>
                    <a:lnTo>
                      <a:pt x="7228" y="201"/>
                    </a:lnTo>
                    <a:lnTo>
                      <a:pt x="6326" y="364"/>
                    </a:lnTo>
                    <a:lnTo>
                      <a:pt x="5423" y="609"/>
                    </a:lnTo>
                    <a:lnTo>
                      <a:pt x="5433" y="609"/>
                    </a:lnTo>
                    <a:lnTo>
                      <a:pt x="3633" y="691"/>
                    </a:lnTo>
                    <a:lnTo>
                      <a:pt x="2740" y="700"/>
                    </a:lnTo>
                    <a:lnTo>
                      <a:pt x="5213" y="700"/>
                    </a:lnTo>
                    <a:lnTo>
                      <a:pt x="5438" y="691"/>
                    </a:lnTo>
                    <a:lnTo>
                      <a:pt x="5447" y="691"/>
                    </a:lnTo>
                    <a:lnTo>
                      <a:pt x="6350" y="446"/>
                    </a:lnTo>
                    <a:lnTo>
                      <a:pt x="7243" y="283"/>
                    </a:lnTo>
                    <a:lnTo>
                      <a:pt x="8154" y="78"/>
                    </a:lnTo>
                    <a:lnTo>
                      <a:pt x="8169" y="66"/>
                    </a:lnTo>
                    <a:lnTo>
                      <a:pt x="8178" y="49"/>
                    </a:lnTo>
                    <a:lnTo>
                      <a:pt x="8177" y="28"/>
                    </a:lnTo>
                    <a:lnTo>
                      <a:pt x="8166" y="10"/>
                    </a:lnTo>
                    <a:lnTo>
                      <a:pt x="8149" y="0"/>
                    </a:lnTo>
                    <a:lnTo>
                      <a:pt x="8131" y="0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7" name="Group 54"/>
            <p:cNvGrpSpPr>
              <a:grpSpLocks/>
            </p:cNvGrpSpPr>
            <p:nvPr/>
          </p:nvGrpSpPr>
          <p:grpSpPr bwMode="auto">
            <a:xfrm>
              <a:off x="2147" y="132"/>
              <a:ext cx="8183" cy="2880"/>
              <a:chOff x="2147" y="132"/>
              <a:chExt cx="8183" cy="2880"/>
            </a:xfrm>
          </p:grpSpPr>
          <p:sp>
            <p:nvSpPr>
              <p:cNvPr id="26679" name="Freeform 55"/>
              <p:cNvSpPr>
                <a:spLocks/>
              </p:cNvSpPr>
              <p:nvPr/>
            </p:nvSpPr>
            <p:spPr bwMode="auto">
              <a:xfrm>
                <a:off x="2147" y="132"/>
                <a:ext cx="8183" cy="2880"/>
              </a:xfrm>
              <a:custGeom>
                <a:avLst/>
                <a:gdLst/>
                <a:ahLst/>
                <a:cxnLst>
                  <a:cxn ang="0">
                    <a:pos x="5424" y="1930"/>
                  </a:cxn>
                  <a:cxn ang="0">
                    <a:pos x="4539" y="1973"/>
                  </a:cxn>
                  <a:cxn ang="0">
                    <a:pos x="4530" y="1973"/>
                  </a:cxn>
                  <a:cxn ang="0">
                    <a:pos x="3627" y="2237"/>
                  </a:cxn>
                  <a:cxn ang="0">
                    <a:pos x="3637" y="2237"/>
                  </a:cxn>
                  <a:cxn ang="0">
                    <a:pos x="2735" y="2319"/>
                  </a:cxn>
                  <a:cxn ang="0">
                    <a:pos x="1832" y="2482"/>
                  </a:cxn>
                  <a:cxn ang="0">
                    <a:pos x="935" y="2659"/>
                  </a:cxn>
                  <a:cxn ang="0">
                    <a:pos x="32" y="2799"/>
                  </a:cxn>
                  <a:cxn ang="0">
                    <a:pos x="25" y="2801"/>
                  </a:cxn>
                  <a:cxn ang="0">
                    <a:pos x="10" y="2812"/>
                  </a:cxn>
                  <a:cxn ang="0">
                    <a:pos x="0" y="2828"/>
                  </a:cxn>
                  <a:cxn ang="0">
                    <a:pos x="0" y="2851"/>
                  </a:cxn>
                  <a:cxn ang="0">
                    <a:pos x="10" y="2867"/>
                  </a:cxn>
                  <a:cxn ang="0">
                    <a:pos x="26" y="2878"/>
                  </a:cxn>
                  <a:cxn ang="0">
                    <a:pos x="47" y="2880"/>
                  </a:cxn>
                  <a:cxn ang="0">
                    <a:pos x="949" y="2741"/>
                  </a:cxn>
                  <a:cxn ang="0">
                    <a:pos x="1847" y="2563"/>
                  </a:cxn>
                  <a:cxn ang="0">
                    <a:pos x="2749" y="2400"/>
                  </a:cxn>
                  <a:cxn ang="0">
                    <a:pos x="3642" y="2319"/>
                  </a:cxn>
                  <a:cxn ang="0">
                    <a:pos x="3651" y="2319"/>
                  </a:cxn>
                  <a:cxn ang="0">
                    <a:pos x="4554" y="2055"/>
                  </a:cxn>
                  <a:cxn ang="0">
                    <a:pos x="4544" y="2055"/>
                  </a:cxn>
                  <a:cxn ang="0">
                    <a:pos x="5442" y="2011"/>
                  </a:cxn>
                  <a:cxn ang="0">
                    <a:pos x="5447" y="2011"/>
                  </a:cxn>
                  <a:cxn ang="0">
                    <a:pos x="5456" y="2007"/>
                  </a:cxn>
                  <a:cxn ang="0">
                    <a:pos x="5461" y="2007"/>
                  </a:cxn>
                  <a:cxn ang="0">
                    <a:pos x="5571" y="1935"/>
                  </a:cxn>
                  <a:cxn ang="0">
                    <a:pos x="5418" y="1935"/>
                  </a:cxn>
                  <a:cxn ang="0">
                    <a:pos x="5424" y="1930"/>
                  </a:cxn>
                </a:cxnLst>
                <a:rect l="0" t="0" r="r" b="b"/>
                <a:pathLst>
                  <a:path w="8183" h="2880">
                    <a:moveTo>
                      <a:pt x="5424" y="1930"/>
                    </a:moveTo>
                    <a:lnTo>
                      <a:pt x="4539" y="1973"/>
                    </a:lnTo>
                    <a:lnTo>
                      <a:pt x="4530" y="1973"/>
                    </a:lnTo>
                    <a:lnTo>
                      <a:pt x="3627" y="2237"/>
                    </a:lnTo>
                    <a:lnTo>
                      <a:pt x="3637" y="2237"/>
                    </a:lnTo>
                    <a:lnTo>
                      <a:pt x="2735" y="2319"/>
                    </a:lnTo>
                    <a:lnTo>
                      <a:pt x="1832" y="2482"/>
                    </a:lnTo>
                    <a:lnTo>
                      <a:pt x="935" y="2659"/>
                    </a:lnTo>
                    <a:lnTo>
                      <a:pt x="32" y="2799"/>
                    </a:lnTo>
                    <a:lnTo>
                      <a:pt x="25" y="2801"/>
                    </a:lnTo>
                    <a:lnTo>
                      <a:pt x="10" y="2812"/>
                    </a:lnTo>
                    <a:lnTo>
                      <a:pt x="0" y="2828"/>
                    </a:lnTo>
                    <a:lnTo>
                      <a:pt x="0" y="2851"/>
                    </a:lnTo>
                    <a:lnTo>
                      <a:pt x="10" y="2867"/>
                    </a:lnTo>
                    <a:lnTo>
                      <a:pt x="26" y="2878"/>
                    </a:lnTo>
                    <a:lnTo>
                      <a:pt x="47" y="2880"/>
                    </a:lnTo>
                    <a:lnTo>
                      <a:pt x="949" y="2741"/>
                    </a:lnTo>
                    <a:lnTo>
                      <a:pt x="1847" y="2563"/>
                    </a:lnTo>
                    <a:lnTo>
                      <a:pt x="2749" y="2400"/>
                    </a:lnTo>
                    <a:lnTo>
                      <a:pt x="3642" y="2319"/>
                    </a:lnTo>
                    <a:lnTo>
                      <a:pt x="3651" y="2319"/>
                    </a:lnTo>
                    <a:lnTo>
                      <a:pt x="4554" y="2055"/>
                    </a:lnTo>
                    <a:lnTo>
                      <a:pt x="4544" y="2055"/>
                    </a:lnTo>
                    <a:lnTo>
                      <a:pt x="5442" y="2011"/>
                    </a:lnTo>
                    <a:lnTo>
                      <a:pt x="5447" y="2011"/>
                    </a:lnTo>
                    <a:lnTo>
                      <a:pt x="5456" y="2007"/>
                    </a:lnTo>
                    <a:lnTo>
                      <a:pt x="5461" y="2007"/>
                    </a:lnTo>
                    <a:lnTo>
                      <a:pt x="5571" y="1935"/>
                    </a:lnTo>
                    <a:lnTo>
                      <a:pt x="5418" y="1935"/>
                    </a:lnTo>
                    <a:lnTo>
                      <a:pt x="5424" y="1930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6680" name="Freeform 56"/>
              <p:cNvSpPr>
                <a:spLocks/>
              </p:cNvSpPr>
              <p:nvPr/>
            </p:nvSpPr>
            <p:spPr bwMode="auto">
              <a:xfrm>
                <a:off x="2147" y="132"/>
                <a:ext cx="8183" cy="2880"/>
              </a:xfrm>
              <a:custGeom>
                <a:avLst/>
                <a:gdLst/>
                <a:ahLst/>
                <a:cxnLst>
                  <a:cxn ang="0">
                    <a:pos x="5437" y="1930"/>
                  </a:cxn>
                  <a:cxn ang="0">
                    <a:pos x="5424" y="1930"/>
                  </a:cxn>
                  <a:cxn ang="0">
                    <a:pos x="5418" y="1935"/>
                  </a:cxn>
                  <a:cxn ang="0">
                    <a:pos x="5437" y="1930"/>
                  </a:cxn>
                </a:cxnLst>
                <a:rect l="0" t="0" r="r" b="b"/>
                <a:pathLst>
                  <a:path w="8183" h="2880">
                    <a:moveTo>
                      <a:pt x="5437" y="1930"/>
                    </a:moveTo>
                    <a:lnTo>
                      <a:pt x="5424" y="1930"/>
                    </a:lnTo>
                    <a:lnTo>
                      <a:pt x="5418" y="1935"/>
                    </a:lnTo>
                    <a:lnTo>
                      <a:pt x="5437" y="1930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6681" name="Freeform 57"/>
              <p:cNvSpPr>
                <a:spLocks/>
              </p:cNvSpPr>
              <p:nvPr/>
            </p:nvSpPr>
            <p:spPr bwMode="auto">
              <a:xfrm>
                <a:off x="2147" y="132"/>
                <a:ext cx="8183" cy="2880"/>
              </a:xfrm>
              <a:custGeom>
                <a:avLst/>
                <a:gdLst/>
                <a:ahLst/>
                <a:cxnLst>
                  <a:cxn ang="0">
                    <a:pos x="5578" y="1930"/>
                  </a:cxn>
                  <a:cxn ang="0">
                    <a:pos x="5437" y="1930"/>
                  </a:cxn>
                  <a:cxn ang="0">
                    <a:pos x="5418" y="1935"/>
                  </a:cxn>
                  <a:cxn ang="0">
                    <a:pos x="5571" y="1935"/>
                  </a:cxn>
                  <a:cxn ang="0">
                    <a:pos x="5578" y="1930"/>
                  </a:cxn>
                </a:cxnLst>
                <a:rect l="0" t="0" r="r" b="b"/>
                <a:pathLst>
                  <a:path w="8183" h="2880">
                    <a:moveTo>
                      <a:pt x="5578" y="1930"/>
                    </a:moveTo>
                    <a:lnTo>
                      <a:pt x="5437" y="1930"/>
                    </a:lnTo>
                    <a:lnTo>
                      <a:pt x="5418" y="1935"/>
                    </a:lnTo>
                    <a:lnTo>
                      <a:pt x="5571" y="1935"/>
                    </a:lnTo>
                    <a:lnTo>
                      <a:pt x="5578" y="1930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6682" name="Freeform 58"/>
              <p:cNvSpPr>
                <a:spLocks/>
              </p:cNvSpPr>
              <p:nvPr/>
            </p:nvSpPr>
            <p:spPr bwMode="auto">
              <a:xfrm>
                <a:off x="2147" y="132"/>
                <a:ext cx="8183" cy="2880"/>
              </a:xfrm>
              <a:custGeom>
                <a:avLst/>
                <a:gdLst/>
                <a:ahLst/>
                <a:cxnLst>
                  <a:cxn ang="0">
                    <a:pos x="7214" y="988"/>
                  </a:cxn>
                  <a:cxn ang="0">
                    <a:pos x="6325" y="1344"/>
                  </a:cxn>
                  <a:cxn ang="0">
                    <a:pos x="6320" y="1344"/>
                  </a:cxn>
                  <a:cxn ang="0">
                    <a:pos x="5424" y="1930"/>
                  </a:cxn>
                  <a:cxn ang="0">
                    <a:pos x="5437" y="1930"/>
                  </a:cxn>
                  <a:cxn ang="0">
                    <a:pos x="5578" y="1930"/>
                  </a:cxn>
                  <a:cxn ang="0">
                    <a:pos x="6363" y="1416"/>
                  </a:cxn>
                  <a:cxn ang="0">
                    <a:pos x="6359" y="1416"/>
                  </a:cxn>
                  <a:cxn ang="0">
                    <a:pos x="7256" y="1056"/>
                  </a:cxn>
                  <a:cxn ang="0">
                    <a:pos x="7261" y="1056"/>
                  </a:cxn>
                  <a:cxn ang="0">
                    <a:pos x="7271" y="1047"/>
                  </a:cxn>
                  <a:cxn ang="0">
                    <a:pos x="7319" y="994"/>
                  </a:cxn>
                  <a:cxn ang="0">
                    <a:pos x="7208" y="994"/>
                  </a:cxn>
                  <a:cxn ang="0">
                    <a:pos x="7214" y="988"/>
                  </a:cxn>
                </a:cxnLst>
                <a:rect l="0" t="0" r="r" b="b"/>
                <a:pathLst>
                  <a:path w="8183" h="2880">
                    <a:moveTo>
                      <a:pt x="7214" y="988"/>
                    </a:moveTo>
                    <a:lnTo>
                      <a:pt x="6325" y="1344"/>
                    </a:lnTo>
                    <a:lnTo>
                      <a:pt x="6320" y="1344"/>
                    </a:lnTo>
                    <a:lnTo>
                      <a:pt x="5424" y="1930"/>
                    </a:lnTo>
                    <a:lnTo>
                      <a:pt x="5437" y="1930"/>
                    </a:lnTo>
                    <a:lnTo>
                      <a:pt x="5578" y="1930"/>
                    </a:lnTo>
                    <a:lnTo>
                      <a:pt x="6363" y="1416"/>
                    </a:lnTo>
                    <a:lnTo>
                      <a:pt x="6359" y="1416"/>
                    </a:lnTo>
                    <a:lnTo>
                      <a:pt x="7256" y="1056"/>
                    </a:lnTo>
                    <a:lnTo>
                      <a:pt x="7261" y="1056"/>
                    </a:lnTo>
                    <a:lnTo>
                      <a:pt x="7271" y="1047"/>
                    </a:lnTo>
                    <a:lnTo>
                      <a:pt x="7319" y="994"/>
                    </a:lnTo>
                    <a:lnTo>
                      <a:pt x="7208" y="994"/>
                    </a:lnTo>
                    <a:lnTo>
                      <a:pt x="7214" y="988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6683" name="Freeform 59"/>
              <p:cNvSpPr>
                <a:spLocks/>
              </p:cNvSpPr>
              <p:nvPr/>
            </p:nvSpPr>
            <p:spPr bwMode="auto">
              <a:xfrm>
                <a:off x="2147" y="132"/>
                <a:ext cx="8183" cy="2880"/>
              </a:xfrm>
              <a:custGeom>
                <a:avLst/>
                <a:gdLst/>
                <a:ahLst/>
                <a:cxnLst>
                  <a:cxn ang="0">
                    <a:pos x="7223" y="984"/>
                  </a:cxn>
                  <a:cxn ang="0">
                    <a:pos x="7214" y="988"/>
                  </a:cxn>
                  <a:cxn ang="0">
                    <a:pos x="7208" y="994"/>
                  </a:cxn>
                  <a:cxn ang="0">
                    <a:pos x="7223" y="984"/>
                  </a:cxn>
                </a:cxnLst>
                <a:rect l="0" t="0" r="r" b="b"/>
                <a:pathLst>
                  <a:path w="8183" h="2880">
                    <a:moveTo>
                      <a:pt x="7223" y="984"/>
                    </a:moveTo>
                    <a:lnTo>
                      <a:pt x="7214" y="988"/>
                    </a:lnTo>
                    <a:lnTo>
                      <a:pt x="7208" y="994"/>
                    </a:lnTo>
                    <a:lnTo>
                      <a:pt x="7223" y="984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6684" name="Freeform 60"/>
              <p:cNvSpPr>
                <a:spLocks/>
              </p:cNvSpPr>
              <p:nvPr/>
            </p:nvSpPr>
            <p:spPr bwMode="auto">
              <a:xfrm>
                <a:off x="2147" y="132"/>
                <a:ext cx="8183" cy="2880"/>
              </a:xfrm>
              <a:custGeom>
                <a:avLst/>
                <a:gdLst/>
                <a:ahLst/>
                <a:cxnLst>
                  <a:cxn ang="0">
                    <a:pos x="7328" y="984"/>
                  </a:cxn>
                  <a:cxn ang="0">
                    <a:pos x="7223" y="984"/>
                  </a:cxn>
                  <a:cxn ang="0">
                    <a:pos x="7208" y="994"/>
                  </a:cxn>
                  <a:cxn ang="0">
                    <a:pos x="7319" y="994"/>
                  </a:cxn>
                  <a:cxn ang="0">
                    <a:pos x="7328" y="984"/>
                  </a:cxn>
                </a:cxnLst>
                <a:rect l="0" t="0" r="r" b="b"/>
                <a:pathLst>
                  <a:path w="8183" h="2880">
                    <a:moveTo>
                      <a:pt x="7328" y="984"/>
                    </a:moveTo>
                    <a:lnTo>
                      <a:pt x="7223" y="984"/>
                    </a:lnTo>
                    <a:lnTo>
                      <a:pt x="7208" y="994"/>
                    </a:lnTo>
                    <a:lnTo>
                      <a:pt x="7319" y="994"/>
                    </a:lnTo>
                    <a:lnTo>
                      <a:pt x="7328" y="984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6685" name="Freeform 61"/>
              <p:cNvSpPr>
                <a:spLocks/>
              </p:cNvSpPr>
              <p:nvPr/>
            </p:nvSpPr>
            <p:spPr bwMode="auto">
              <a:xfrm>
                <a:off x="2147" y="132"/>
                <a:ext cx="8183" cy="2880"/>
              </a:xfrm>
              <a:custGeom>
                <a:avLst/>
                <a:gdLst/>
                <a:ahLst/>
                <a:cxnLst>
                  <a:cxn ang="0">
                    <a:pos x="8146" y="0"/>
                  </a:cxn>
                  <a:cxn ang="0">
                    <a:pos x="8127" y="2"/>
                  </a:cxn>
                  <a:cxn ang="0">
                    <a:pos x="8111" y="15"/>
                  </a:cxn>
                  <a:cxn ang="0">
                    <a:pos x="7214" y="988"/>
                  </a:cxn>
                  <a:cxn ang="0">
                    <a:pos x="7223" y="984"/>
                  </a:cxn>
                  <a:cxn ang="0">
                    <a:pos x="7328" y="984"/>
                  </a:cxn>
                  <a:cxn ang="0">
                    <a:pos x="8179" y="59"/>
                  </a:cxn>
                  <a:cxn ang="0">
                    <a:pos x="8183" y="42"/>
                  </a:cxn>
                  <a:cxn ang="0">
                    <a:pos x="8178" y="23"/>
                  </a:cxn>
                  <a:cxn ang="0">
                    <a:pos x="8163" y="6"/>
                  </a:cxn>
                  <a:cxn ang="0">
                    <a:pos x="8146" y="0"/>
                  </a:cxn>
                </a:cxnLst>
                <a:rect l="0" t="0" r="r" b="b"/>
                <a:pathLst>
                  <a:path w="8183" h="2880">
                    <a:moveTo>
                      <a:pt x="8146" y="0"/>
                    </a:moveTo>
                    <a:lnTo>
                      <a:pt x="8127" y="2"/>
                    </a:lnTo>
                    <a:lnTo>
                      <a:pt x="8111" y="15"/>
                    </a:lnTo>
                    <a:lnTo>
                      <a:pt x="7214" y="988"/>
                    </a:lnTo>
                    <a:lnTo>
                      <a:pt x="7223" y="984"/>
                    </a:lnTo>
                    <a:lnTo>
                      <a:pt x="7328" y="984"/>
                    </a:lnTo>
                    <a:lnTo>
                      <a:pt x="8179" y="59"/>
                    </a:lnTo>
                    <a:lnTo>
                      <a:pt x="8183" y="42"/>
                    </a:lnTo>
                    <a:lnTo>
                      <a:pt x="8178" y="23"/>
                    </a:lnTo>
                    <a:lnTo>
                      <a:pt x="8163" y="6"/>
                    </a:lnTo>
                    <a:lnTo>
                      <a:pt x="8146" y="0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26656" name="Group 62"/>
          <p:cNvGrpSpPr>
            <a:grpSpLocks/>
          </p:cNvGrpSpPr>
          <p:nvPr/>
        </p:nvGrpSpPr>
        <p:grpSpPr bwMode="auto">
          <a:xfrm>
            <a:off x="7398469" y="4899936"/>
            <a:ext cx="269875" cy="52388"/>
            <a:chOff x="11059" y="203"/>
            <a:chExt cx="427" cy="82"/>
          </a:xfrm>
        </p:grpSpPr>
        <p:sp>
          <p:nvSpPr>
            <p:cNvPr id="26687" name="Freeform 63"/>
            <p:cNvSpPr>
              <a:spLocks/>
            </p:cNvSpPr>
            <p:nvPr/>
          </p:nvSpPr>
          <p:spPr bwMode="auto">
            <a:xfrm>
              <a:off x="11059" y="203"/>
              <a:ext cx="427" cy="82"/>
            </a:xfrm>
            <a:custGeom>
              <a:avLst/>
              <a:gdLst/>
              <a:ahLst/>
              <a:cxnLst>
                <a:cxn ang="0">
                  <a:pos x="389" y="0"/>
                </a:cxn>
                <a:cxn ang="0">
                  <a:pos x="34" y="0"/>
                </a:cxn>
                <a:cxn ang="0">
                  <a:pos x="24" y="2"/>
                </a:cxn>
                <a:cxn ang="0">
                  <a:pos x="10" y="12"/>
                </a:cxn>
                <a:cxn ang="0">
                  <a:pos x="1" y="31"/>
                </a:cxn>
                <a:cxn ang="0">
                  <a:pos x="0" y="59"/>
                </a:cxn>
                <a:cxn ang="0">
                  <a:pos x="15" y="76"/>
                </a:cxn>
                <a:cxn ang="0">
                  <a:pos x="34" y="82"/>
                </a:cxn>
                <a:cxn ang="0">
                  <a:pos x="404" y="79"/>
                </a:cxn>
                <a:cxn ang="0">
                  <a:pos x="418" y="68"/>
                </a:cxn>
                <a:cxn ang="0">
                  <a:pos x="427" y="49"/>
                </a:cxn>
                <a:cxn ang="0">
                  <a:pos x="427" y="22"/>
                </a:cxn>
                <a:cxn ang="0">
                  <a:pos x="412" y="7"/>
                </a:cxn>
                <a:cxn ang="0">
                  <a:pos x="389" y="0"/>
                </a:cxn>
              </a:cxnLst>
              <a:rect l="0" t="0" r="r" b="b"/>
              <a:pathLst>
                <a:path w="427" h="82">
                  <a:moveTo>
                    <a:pt x="389" y="0"/>
                  </a:moveTo>
                  <a:lnTo>
                    <a:pt x="34" y="0"/>
                  </a:lnTo>
                  <a:lnTo>
                    <a:pt x="24" y="2"/>
                  </a:lnTo>
                  <a:lnTo>
                    <a:pt x="10" y="12"/>
                  </a:lnTo>
                  <a:lnTo>
                    <a:pt x="1" y="31"/>
                  </a:lnTo>
                  <a:lnTo>
                    <a:pt x="0" y="59"/>
                  </a:lnTo>
                  <a:lnTo>
                    <a:pt x="15" y="76"/>
                  </a:lnTo>
                  <a:lnTo>
                    <a:pt x="34" y="82"/>
                  </a:lnTo>
                  <a:lnTo>
                    <a:pt x="404" y="79"/>
                  </a:lnTo>
                  <a:lnTo>
                    <a:pt x="418" y="68"/>
                  </a:lnTo>
                  <a:lnTo>
                    <a:pt x="427" y="49"/>
                  </a:lnTo>
                  <a:lnTo>
                    <a:pt x="427" y="22"/>
                  </a:lnTo>
                  <a:lnTo>
                    <a:pt x="412" y="7"/>
                  </a:lnTo>
                  <a:lnTo>
                    <a:pt x="389" y="0"/>
                  </a:lnTo>
                </a:path>
              </a:pathLst>
            </a:custGeom>
            <a:solidFill>
              <a:srgbClr val="BD4B4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352" name="Rectangle 180"/>
          <p:cNvSpPr>
            <a:spLocks noChangeArrowheads="1"/>
          </p:cNvSpPr>
          <p:nvPr/>
        </p:nvSpPr>
        <p:spPr bwMode="auto">
          <a:xfrm>
            <a:off x="6948264" y="3861048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10,1%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3" name="Rectangle 180"/>
          <p:cNvSpPr>
            <a:spLocks noChangeArrowheads="1"/>
          </p:cNvSpPr>
          <p:nvPr/>
        </p:nvSpPr>
        <p:spPr bwMode="auto">
          <a:xfrm>
            <a:off x="6012160" y="4149080"/>
            <a:ext cx="545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7,8%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4" name="Rectangle 180"/>
          <p:cNvSpPr>
            <a:spLocks noChangeArrowheads="1"/>
          </p:cNvSpPr>
          <p:nvPr/>
        </p:nvSpPr>
        <p:spPr bwMode="auto">
          <a:xfrm>
            <a:off x="853751" y="4277716"/>
            <a:ext cx="545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0,8%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5" name="Rectangle 180"/>
          <p:cNvSpPr>
            <a:spLocks noChangeArrowheads="1"/>
          </p:cNvSpPr>
          <p:nvPr/>
        </p:nvSpPr>
        <p:spPr bwMode="auto">
          <a:xfrm>
            <a:off x="192368" y="1991407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6" name="Rectangle 180"/>
          <p:cNvSpPr>
            <a:spLocks noChangeArrowheads="1"/>
          </p:cNvSpPr>
          <p:nvPr/>
        </p:nvSpPr>
        <p:spPr bwMode="auto">
          <a:xfrm>
            <a:off x="192368" y="1628800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45%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3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254002"/>
            <a:ext cx="64436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" name="Rectangle 5"/>
          <p:cNvSpPr>
            <a:spLocks noChangeArrowheads="1"/>
          </p:cNvSpPr>
          <p:nvPr/>
        </p:nvSpPr>
        <p:spPr bwMode="auto">
          <a:xfrm>
            <a:off x="457200" y="287637"/>
            <a:ext cx="5987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dirty="0">
                <a:solidFill>
                  <a:srgbClr val="F2F2F2"/>
                </a:solidFill>
                <a:latin typeface="Trebuchet MS" pitchFamily="34" charset="0"/>
              </a:rPr>
              <a:t> </a:t>
            </a:r>
            <a:r>
              <a:rPr lang="es-ES" sz="2400" dirty="0" smtClean="0">
                <a:solidFill>
                  <a:srgbClr val="F2F2F2"/>
                </a:solidFill>
                <a:latin typeface="Trebuchet MS" pitchFamily="34" charset="0"/>
              </a:rPr>
              <a:t>Asistencia a Sala Cuna y Jardín Infantil </a:t>
            </a:r>
            <a:endParaRPr lang="es-ES" sz="2400" dirty="0">
              <a:solidFill>
                <a:srgbClr val="F2F2F2"/>
              </a:solidFill>
              <a:latin typeface="Trebuchet MS" pitchFamily="34" charset="0"/>
            </a:endParaRPr>
          </a:p>
        </p:txBody>
      </p:sp>
      <p:sp>
        <p:nvSpPr>
          <p:cNvPr id="196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256463" y="0"/>
            <a:ext cx="708025" cy="814388"/>
            <a:chOff x="14568" y="1080"/>
            <a:chExt cx="1114" cy="12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578" y="1090"/>
              <a:ext cx="490" cy="1262"/>
              <a:chOff x="14578" y="1090"/>
              <a:chExt cx="490" cy="1262"/>
            </a:xfrm>
          </p:grpSpPr>
          <p:sp>
            <p:nvSpPr>
              <p:cNvPr id="24" name="Freeform 4"/>
              <p:cNvSpPr>
                <a:spLocks/>
              </p:cNvSpPr>
              <p:nvPr/>
            </p:nvSpPr>
            <p:spPr bwMode="auto">
              <a:xfrm>
                <a:off x="14578" y="1090"/>
                <a:ext cx="490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490" h="126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067" y="1090"/>
              <a:ext cx="605" cy="1262"/>
              <a:chOff x="15067" y="1090"/>
              <a:chExt cx="605" cy="1262"/>
            </a:xfrm>
          </p:grpSpPr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15067" y="1090"/>
                <a:ext cx="605" cy="12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1262"/>
                  </a:cxn>
                  <a:cxn ang="0">
                    <a:pos x="0" y="1262"/>
                  </a:cxn>
                  <a:cxn ang="0">
                    <a:pos x="0" y="0"/>
                  </a:cxn>
                </a:cxnLst>
                <a:rect l="0" t="0" r="r" b="b"/>
                <a:pathLst>
                  <a:path w="605" h="126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1262"/>
                    </a:lnTo>
                    <a:lnTo>
                      <a:pt x="0" y="12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256463" y="6418263"/>
            <a:ext cx="708025" cy="439737"/>
            <a:chOff x="14568" y="10468"/>
            <a:chExt cx="1114" cy="692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578" y="10478"/>
              <a:ext cx="490" cy="672"/>
              <a:chOff x="14578" y="10478"/>
              <a:chExt cx="490" cy="672"/>
            </a:xfrm>
          </p:grpSpPr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14578" y="10478"/>
                <a:ext cx="490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9" y="0"/>
                  </a:cxn>
                  <a:cxn ang="0">
                    <a:pos x="489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490" h="672">
                    <a:moveTo>
                      <a:pt x="0" y="0"/>
                    </a:moveTo>
                    <a:lnTo>
                      <a:pt x="489" y="0"/>
                    </a:lnTo>
                    <a:lnTo>
                      <a:pt x="489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6BB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5067" y="10478"/>
              <a:ext cx="605" cy="672"/>
              <a:chOff x="15067" y="10478"/>
              <a:chExt cx="605" cy="672"/>
            </a:xfrm>
          </p:grpSpPr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15067" y="10478"/>
                <a:ext cx="605" cy="6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5" y="0"/>
                  </a:cxn>
                  <a:cxn ang="0">
                    <a:pos x="605" y="672"/>
                  </a:cxn>
                  <a:cxn ang="0">
                    <a:pos x="0" y="672"/>
                  </a:cxn>
                  <a:cxn ang="0">
                    <a:pos x="0" y="0"/>
                  </a:cxn>
                </a:cxnLst>
                <a:rect l="0" t="0" r="r" b="b"/>
                <a:pathLst>
                  <a:path w="605" h="672">
                    <a:moveTo>
                      <a:pt x="0" y="0"/>
                    </a:moveTo>
                    <a:lnTo>
                      <a:pt x="605" y="0"/>
                    </a:lnTo>
                    <a:lnTo>
                      <a:pt x="605" y="672"/>
                    </a:lnTo>
                    <a:lnTo>
                      <a:pt x="0" y="6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F414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898989"/>
                </a:solidFill>
                <a:effectLst/>
                <a:latin typeface="Calibri" pitchFamily="34" charset="0"/>
                <a:ea typeface="Verdana" pitchFamily="34" charset="0"/>
                <a:cs typeface="Verdana" pitchFamily="34" charset="0"/>
              </a:rPr>
              <a:t>Gobierno de Chile | Ministerio de Desarrollo Social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64" name="Rectangle 6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8088" tIns="1498128" rIns="25392" bIns="10791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21683" name="Rectangle 17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22" name="Rectangle 1"/>
          <p:cNvSpPr>
            <a:spLocks noChangeArrowheads="1"/>
          </p:cNvSpPr>
          <p:nvPr/>
        </p:nvSpPr>
        <p:spPr bwMode="auto">
          <a:xfrm>
            <a:off x="179512" y="5286400"/>
            <a:ext cx="733726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Más de la mitad de niños de ingresos altos asiste al jardín infantil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es-CL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Sólo </a:t>
            </a: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40% en niños de ingresos bajos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CL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Sala </a:t>
            </a:r>
            <a:r>
              <a:rPr lang="es-C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Cuna es muy parecida según niveles de ingreso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s-CL" sz="1500" b="1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94" name="193 Rectángulo"/>
          <p:cNvSpPr/>
          <p:nvPr/>
        </p:nvSpPr>
        <p:spPr>
          <a:xfrm>
            <a:off x="896009" y="4437112"/>
            <a:ext cx="10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5" name="194 Rectángulo"/>
          <p:cNvSpPr/>
          <p:nvPr/>
        </p:nvSpPr>
        <p:spPr>
          <a:xfrm>
            <a:off x="2203247" y="4437112"/>
            <a:ext cx="10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6" name="195 Rectángulo"/>
          <p:cNvSpPr/>
          <p:nvPr/>
        </p:nvSpPr>
        <p:spPr>
          <a:xfrm>
            <a:off x="3582493" y="4437112"/>
            <a:ext cx="11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III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7" name="196 Rectángulo"/>
          <p:cNvSpPr/>
          <p:nvPr/>
        </p:nvSpPr>
        <p:spPr>
          <a:xfrm>
            <a:off x="5008226" y="4437112"/>
            <a:ext cx="113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8" name="197 Rectángulo"/>
          <p:cNvSpPr/>
          <p:nvPr/>
        </p:nvSpPr>
        <p:spPr>
          <a:xfrm>
            <a:off x="6291785" y="4437112"/>
            <a:ext cx="107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 </a:t>
            </a:r>
            <a:r>
              <a:rPr lang="es-C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Quintil 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0" name="Rectangle 180"/>
          <p:cNvSpPr>
            <a:spLocks noChangeArrowheads="1"/>
          </p:cNvSpPr>
          <p:nvPr/>
        </p:nvSpPr>
        <p:spPr bwMode="auto">
          <a:xfrm>
            <a:off x="187919" y="2905199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Rectangle 180"/>
          <p:cNvSpPr>
            <a:spLocks noChangeArrowheads="1"/>
          </p:cNvSpPr>
          <p:nvPr/>
        </p:nvSpPr>
        <p:spPr bwMode="auto">
          <a:xfrm>
            <a:off x="187919" y="3717032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10%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2" name="Rectangle 180"/>
          <p:cNvSpPr>
            <a:spLocks noChangeArrowheads="1"/>
          </p:cNvSpPr>
          <p:nvPr/>
        </p:nvSpPr>
        <p:spPr bwMode="auto">
          <a:xfrm>
            <a:off x="187919" y="4077072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L" sz="1400" dirty="0">
                <a:solidFill>
                  <a:srgbClr val="595959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</a:t>
            </a: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Rectangle 180"/>
          <p:cNvSpPr>
            <a:spLocks noChangeArrowheads="1"/>
          </p:cNvSpPr>
          <p:nvPr/>
        </p:nvSpPr>
        <p:spPr bwMode="auto">
          <a:xfrm>
            <a:off x="187919" y="3356992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" name="Rectangle 180"/>
          <p:cNvSpPr>
            <a:spLocks noChangeArrowheads="1"/>
          </p:cNvSpPr>
          <p:nvPr/>
        </p:nvSpPr>
        <p:spPr bwMode="auto">
          <a:xfrm>
            <a:off x="187919" y="2473151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" name="Rectangle 180"/>
          <p:cNvSpPr>
            <a:spLocks noChangeArrowheads="1"/>
          </p:cNvSpPr>
          <p:nvPr/>
        </p:nvSpPr>
        <p:spPr bwMode="auto">
          <a:xfrm>
            <a:off x="187919" y="2113111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50%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" name="Rectangle 180"/>
          <p:cNvSpPr>
            <a:spLocks noChangeArrowheads="1"/>
          </p:cNvSpPr>
          <p:nvPr/>
        </p:nvSpPr>
        <p:spPr bwMode="auto">
          <a:xfrm>
            <a:off x="187919" y="1628800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4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60%</a:t>
            </a:r>
            <a:endParaRPr kumimoji="0" lang="es-C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675161" y="1844824"/>
            <a:ext cx="6851650" cy="2508250"/>
            <a:chOff x="1861" y="44"/>
            <a:chExt cx="10788" cy="3948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1867" y="3257"/>
              <a:ext cx="10776" cy="2"/>
              <a:chOff x="1867" y="3257"/>
              <a:chExt cx="10776" cy="2"/>
            </a:xfrm>
          </p:grpSpPr>
          <p:sp>
            <p:nvSpPr>
              <p:cNvPr id="27652" name="Freeform 4"/>
              <p:cNvSpPr>
                <a:spLocks/>
              </p:cNvSpPr>
              <p:nvPr/>
            </p:nvSpPr>
            <p:spPr bwMode="auto">
              <a:xfrm>
                <a:off x="1867" y="3257"/>
                <a:ext cx="1077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76" y="0"/>
                  </a:cxn>
                </a:cxnLst>
                <a:rect l="0" t="0" r="r" b="b"/>
                <a:pathLst>
                  <a:path w="10776">
                    <a:moveTo>
                      <a:pt x="0" y="0"/>
                    </a:moveTo>
                    <a:lnTo>
                      <a:pt x="1077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867" y="2613"/>
              <a:ext cx="10776" cy="2"/>
              <a:chOff x="1867" y="2613"/>
              <a:chExt cx="10776" cy="2"/>
            </a:xfrm>
          </p:grpSpPr>
          <p:sp>
            <p:nvSpPr>
              <p:cNvPr id="27654" name="Freeform 6"/>
              <p:cNvSpPr>
                <a:spLocks/>
              </p:cNvSpPr>
              <p:nvPr/>
            </p:nvSpPr>
            <p:spPr bwMode="auto">
              <a:xfrm>
                <a:off x="1867" y="2613"/>
                <a:ext cx="1077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76" y="0"/>
                  </a:cxn>
                </a:cxnLst>
                <a:rect l="0" t="0" r="r" b="b"/>
                <a:pathLst>
                  <a:path w="10776">
                    <a:moveTo>
                      <a:pt x="0" y="0"/>
                    </a:moveTo>
                    <a:lnTo>
                      <a:pt x="1077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1867" y="1975"/>
              <a:ext cx="10776" cy="2"/>
              <a:chOff x="1867" y="1975"/>
              <a:chExt cx="10776" cy="2"/>
            </a:xfrm>
          </p:grpSpPr>
          <p:sp>
            <p:nvSpPr>
              <p:cNvPr id="27656" name="Freeform 8"/>
              <p:cNvSpPr>
                <a:spLocks/>
              </p:cNvSpPr>
              <p:nvPr/>
            </p:nvSpPr>
            <p:spPr bwMode="auto">
              <a:xfrm>
                <a:off x="1867" y="1975"/>
                <a:ext cx="1077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76" y="0"/>
                  </a:cxn>
                </a:cxnLst>
                <a:rect l="0" t="0" r="r" b="b"/>
                <a:pathLst>
                  <a:path w="10776">
                    <a:moveTo>
                      <a:pt x="0" y="0"/>
                    </a:moveTo>
                    <a:lnTo>
                      <a:pt x="1077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1867" y="1332"/>
              <a:ext cx="10776" cy="2"/>
              <a:chOff x="1867" y="1332"/>
              <a:chExt cx="10776" cy="2"/>
            </a:xfrm>
          </p:grpSpPr>
          <p:sp>
            <p:nvSpPr>
              <p:cNvPr id="27658" name="Freeform 10"/>
              <p:cNvSpPr>
                <a:spLocks/>
              </p:cNvSpPr>
              <p:nvPr/>
            </p:nvSpPr>
            <p:spPr bwMode="auto">
              <a:xfrm>
                <a:off x="1867" y="1332"/>
                <a:ext cx="1077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76" y="0"/>
                  </a:cxn>
                </a:cxnLst>
                <a:rect l="0" t="0" r="r" b="b"/>
                <a:pathLst>
                  <a:path w="10776">
                    <a:moveTo>
                      <a:pt x="0" y="0"/>
                    </a:moveTo>
                    <a:lnTo>
                      <a:pt x="1077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867" y="693"/>
              <a:ext cx="10776" cy="2"/>
              <a:chOff x="1867" y="693"/>
              <a:chExt cx="10776" cy="2"/>
            </a:xfrm>
          </p:grpSpPr>
          <p:sp>
            <p:nvSpPr>
              <p:cNvPr id="27660" name="Freeform 12"/>
              <p:cNvSpPr>
                <a:spLocks/>
              </p:cNvSpPr>
              <p:nvPr/>
            </p:nvSpPr>
            <p:spPr bwMode="auto">
              <a:xfrm>
                <a:off x="1867" y="693"/>
                <a:ext cx="1077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76" y="0"/>
                  </a:cxn>
                </a:cxnLst>
                <a:rect l="0" t="0" r="r" b="b"/>
                <a:pathLst>
                  <a:path w="10776">
                    <a:moveTo>
                      <a:pt x="0" y="0"/>
                    </a:moveTo>
                    <a:lnTo>
                      <a:pt x="1077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1867" y="50"/>
              <a:ext cx="10776" cy="2"/>
              <a:chOff x="1867" y="50"/>
              <a:chExt cx="10776" cy="2"/>
            </a:xfrm>
          </p:grpSpPr>
          <p:sp>
            <p:nvSpPr>
              <p:cNvPr id="27662" name="Freeform 14"/>
              <p:cNvSpPr>
                <a:spLocks/>
              </p:cNvSpPr>
              <p:nvPr/>
            </p:nvSpPr>
            <p:spPr bwMode="auto">
              <a:xfrm>
                <a:off x="1867" y="50"/>
                <a:ext cx="1077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76" y="0"/>
                  </a:cxn>
                </a:cxnLst>
                <a:rect l="0" t="0" r="r" b="b"/>
                <a:pathLst>
                  <a:path w="10776">
                    <a:moveTo>
                      <a:pt x="0" y="0"/>
                    </a:moveTo>
                    <a:lnTo>
                      <a:pt x="1077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1958" y="50"/>
              <a:ext cx="2" cy="3936"/>
              <a:chOff x="1958" y="50"/>
              <a:chExt cx="2" cy="3936"/>
            </a:xfrm>
          </p:grpSpPr>
          <p:sp>
            <p:nvSpPr>
              <p:cNvPr id="27664" name="Freeform 16"/>
              <p:cNvSpPr>
                <a:spLocks/>
              </p:cNvSpPr>
              <p:nvPr/>
            </p:nvSpPr>
            <p:spPr bwMode="auto">
              <a:xfrm>
                <a:off x="1958" y="50"/>
                <a:ext cx="2" cy="39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936"/>
                  </a:cxn>
                </a:cxnLst>
                <a:rect l="0" t="0" r="r" b="b"/>
                <a:pathLst>
                  <a:path h="3936">
                    <a:moveTo>
                      <a:pt x="0" y="0"/>
                    </a:moveTo>
                    <a:lnTo>
                      <a:pt x="0" y="3936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1867" y="3895"/>
              <a:ext cx="10776" cy="2"/>
              <a:chOff x="1867" y="3895"/>
              <a:chExt cx="10776" cy="2"/>
            </a:xfrm>
          </p:grpSpPr>
          <p:sp>
            <p:nvSpPr>
              <p:cNvPr id="27666" name="Freeform 18"/>
              <p:cNvSpPr>
                <a:spLocks/>
              </p:cNvSpPr>
              <p:nvPr/>
            </p:nvSpPr>
            <p:spPr bwMode="auto">
              <a:xfrm>
                <a:off x="1867" y="3895"/>
                <a:ext cx="1077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776" y="0"/>
                  </a:cxn>
                </a:cxnLst>
                <a:rect l="0" t="0" r="r" b="b"/>
                <a:pathLst>
                  <a:path w="10776">
                    <a:moveTo>
                      <a:pt x="0" y="0"/>
                    </a:moveTo>
                    <a:lnTo>
                      <a:pt x="10776" y="0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4094" y="3895"/>
              <a:ext cx="2" cy="91"/>
              <a:chOff x="4094" y="3895"/>
              <a:chExt cx="2" cy="91"/>
            </a:xfrm>
          </p:grpSpPr>
          <p:sp>
            <p:nvSpPr>
              <p:cNvPr id="27668" name="Freeform 20"/>
              <p:cNvSpPr>
                <a:spLocks/>
              </p:cNvSpPr>
              <p:nvPr/>
            </p:nvSpPr>
            <p:spPr bwMode="auto">
              <a:xfrm>
                <a:off x="4094" y="3895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19" name="Group 21"/>
            <p:cNvGrpSpPr>
              <a:grpSpLocks/>
            </p:cNvGrpSpPr>
            <p:nvPr/>
          </p:nvGrpSpPr>
          <p:grpSpPr bwMode="auto">
            <a:xfrm>
              <a:off x="6230" y="3895"/>
              <a:ext cx="2" cy="91"/>
              <a:chOff x="6230" y="3895"/>
              <a:chExt cx="2" cy="91"/>
            </a:xfrm>
          </p:grpSpPr>
          <p:sp>
            <p:nvSpPr>
              <p:cNvPr id="27670" name="Freeform 22"/>
              <p:cNvSpPr>
                <a:spLocks/>
              </p:cNvSpPr>
              <p:nvPr/>
            </p:nvSpPr>
            <p:spPr bwMode="auto">
              <a:xfrm>
                <a:off x="6230" y="3895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8371" y="3895"/>
              <a:ext cx="2" cy="91"/>
              <a:chOff x="8371" y="3895"/>
              <a:chExt cx="2" cy="91"/>
            </a:xfrm>
          </p:grpSpPr>
          <p:sp>
            <p:nvSpPr>
              <p:cNvPr id="27672" name="Freeform 24"/>
              <p:cNvSpPr>
                <a:spLocks/>
              </p:cNvSpPr>
              <p:nvPr/>
            </p:nvSpPr>
            <p:spPr bwMode="auto">
              <a:xfrm>
                <a:off x="8371" y="3895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1" name="Group 25"/>
            <p:cNvGrpSpPr>
              <a:grpSpLocks/>
            </p:cNvGrpSpPr>
            <p:nvPr/>
          </p:nvGrpSpPr>
          <p:grpSpPr bwMode="auto">
            <a:xfrm>
              <a:off x="10507" y="3895"/>
              <a:ext cx="2" cy="91"/>
              <a:chOff x="10507" y="3895"/>
              <a:chExt cx="2" cy="91"/>
            </a:xfrm>
          </p:grpSpPr>
          <p:sp>
            <p:nvSpPr>
              <p:cNvPr id="27674" name="Freeform 26"/>
              <p:cNvSpPr>
                <a:spLocks/>
              </p:cNvSpPr>
              <p:nvPr/>
            </p:nvSpPr>
            <p:spPr bwMode="auto">
              <a:xfrm>
                <a:off x="10507" y="3895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12643" y="3895"/>
              <a:ext cx="2" cy="91"/>
              <a:chOff x="12643" y="3895"/>
              <a:chExt cx="2" cy="91"/>
            </a:xfrm>
          </p:grpSpPr>
          <p:sp>
            <p:nvSpPr>
              <p:cNvPr id="27676" name="Freeform 28"/>
              <p:cNvSpPr>
                <a:spLocks/>
              </p:cNvSpPr>
              <p:nvPr/>
            </p:nvSpPr>
            <p:spPr bwMode="auto">
              <a:xfrm>
                <a:off x="12643" y="3895"/>
                <a:ext cx="2" cy="9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7366">
                <a:solidFill>
                  <a:srgbClr val="85858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2990" y="3137"/>
              <a:ext cx="8622" cy="283"/>
              <a:chOff x="2990" y="3137"/>
              <a:chExt cx="8622" cy="283"/>
            </a:xfrm>
          </p:grpSpPr>
          <p:sp>
            <p:nvSpPr>
              <p:cNvPr id="27678" name="Freeform 30"/>
              <p:cNvSpPr>
                <a:spLocks/>
              </p:cNvSpPr>
              <p:nvPr/>
            </p:nvSpPr>
            <p:spPr bwMode="auto">
              <a:xfrm>
                <a:off x="2990" y="3137"/>
                <a:ext cx="8622" cy="283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28" y="1"/>
                  </a:cxn>
                  <a:cxn ang="0">
                    <a:pos x="13" y="10"/>
                  </a:cxn>
                  <a:cxn ang="0">
                    <a:pos x="2" y="27"/>
                  </a:cxn>
                  <a:cxn ang="0">
                    <a:pos x="0" y="55"/>
                  </a:cxn>
                  <a:cxn ang="0">
                    <a:pos x="13" y="72"/>
                  </a:cxn>
                  <a:cxn ang="0">
                    <a:pos x="34" y="81"/>
                  </a:cxn>
                  <a:cxn ang="0">
                    <a:pos x="2170" y="283"/>
                  </a:cxn>
                  <a:cxn ang="0">
                    <a:pos x="2175" y="283"/>
                  </a:cxn>
                  <a:cxn ang="0">
                    <a:pos x="3083" y="201"/>
                  </a:cxn>
                  <a:cxn ang="0">
                    <a:pos x="2170" y="201"/>
                  </a:cxn>
                  <a:cxn ang="0">
                    <a:pos x="2172" y="201"/>
                  </a:cxn>
                  <a:cxn ang="0">
                    <a:pos x="39" y="0"/>
                  </a:cxn>
                </a:cxnLst>
                <a:rect l="0" t="0" r="r" b="b"/>
                <a:pathLst>
                  <a:path w="8622" h="283">
                    <a:moveTo>
                      <a:pt x="39" y="0"/>
                    </a:moveTo>
                    <a:lnTo>
                      <a:pt x="28" y="1"/>
                    </a:lnTo>
                    <a:lnTo>
                      <a:pt x="13" y="10"/>
                    </a:lnTo>
                    <a:lnTo>
                      <a:pt x="2" y="27"/>
                    </a:lnTo>
                    <a:lnTo>
                      <a:pt x="0" y="55"/>
                    </a:lnTo>
                    <a:lnTo>
                      <a:pt x="13" y="72"/>
                    </a:lnTo>
                    <a:lnTo>
                      <a:pt x="34" y="81"/>
                    </a:lnTo>
                    <a:lnTo>
                      <a:pt x="2170" y="283"/>
                    </a:lnTo>
                    <a:lnTo>
                      <a:pt x="2175" y="283"/>
                    </a:lnTo>
                    <a:lnTo>
                      <a:pt x="3083" y="201"/>
                    </a:lnTo>
                    <a:lnTo>
                      <a:pt x="2170" y="201"/>
                    </a:lnTo>
                    <a:lnTo>
                      <a:pt x="2172" y="201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7679" name="Freeform 31"/>
              <p:cNvSpPr>
                <a:spLocks/>
              </p:cNvSpPr>
              <p:nvPr/>
            </p:nvSpPr>
            <p:spPr bwMode="auto">
              <a:xfrm>
                <a:off x="2990" y="3137"/>
                <a:ext cx="8622" cy="283"/>
              </a:xfrm>
              <a:custGeom>
                <a:avLst/>
                <a:gdLst/>
                <a:ahLst/>
                <a:cxnLst>
                  <a:cxn ang="0">
                    <a:pos x="2172" y="201"/>
                  </a:cxn>
                  <a:cxn ang="0">
                    <a:pos x="2170" y="201"/>
                  </a:cxn>
                  <a:cxn ang="0">
                    <a:pos x="2175" y="201"/>
                  </a:cxn>
                  <a:cxn ang="0">
                    <a:pos x="2172" y="201"/>
                  </a:cxn>
                </a:cxnLst>
                <a:rect l="0" t="0" r="r" b="b"/>
                <a:pathLst>
                  <a:path w="8622" h="283">
                    <a:moveTo>
                      <a:pt x="2172" y="201"/>
                    </a:moveTo>
                    <a:lnTo>
                      <a:pt x="2170" y="201"/>
                    </a:lnTo>
                    <a:lnTo>
                      <a:pt x="2175" y="201"/>
                    </a:lnTo>
                    <a:lnTo>
                      <a:pt x="2172" y="201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7680" name="Freeform 32"/>
              <p:cNvSpPr>
                <a:spLocks/>
              </p:cNvSpPr>
              <p:nvPr/>
            </p:nvSpPr>
            <p:spPr bwMode="auto">
              <a:xfrm>
                <a:off x="2990" y="3137"/>
                <a:ext cx="8622" cy="283"/>
              </a:xfrm>
              <a:custGeom>
                <a:avLst/>
                <a:gdLst/>
                <a:ahLst/>
                <a:cxnLst>
                  <a:cxn ang="0">
                    <a:pos x="4306" y="9"/>
                  </a:cxn>
                  <a:cxn ang="0">
                    <a:pos x="2172" y="201"/>
                  </a:cxn>
                  <a:cxn ang="0">
                    <a:pos x="2175" y="201"/>
                  </a:cxn>
                  <a:cxn ang="0">
                    <a:pos x="3083" y="201"/>
                  </a:cxn>
                  <a:cxn ang="0">
                    <a:pos x="4311" y="91"/>
                  </a:cxn>
                  <a:cxn ang="0">
                    <a:pos x="8621" y="91"/>
                  </a:cxn>
                  <a:cxn ang="0">
                    <a:pos x="8621" y="90"/>
                  </a:cxn>
                  <a:cxn ang="0">
                    <a:pos x="8607" y="73"/>
                  </a:cxn>
                  <a:cxn ang="0">
                    <a:pos x="8588" y="67"/>
                  </a:cxn>
                  <a:cxn ang="0">
                    <a:pos x="4306" y="9"/>
                  </a:cxn>
                </a:cxnLst>
                <a:rect l="0" t="0" r="r" b="b"/>
                <a:pathLst>
                  <a:path w="8622" h="283">
                    <a:moveTo>
                      <a:pt x="4306" y="9"/>
                    </a:moveTo>
                    <a:lnTo>
                      <a:pt x="2172" y="201"/>
                    </a:lnTo>
                    <a:lnTo>
                      <a:pt x="2175" y="201"/>
                    </a:lnTo>
                    <a:lnTo>
                      <a:pt x="3083" y="201"/>
                    </a:lnTo>
                    <a:lnTo>
                      <a:pt x="4311" y="91"/>
                    </a:lnTo>
                    <a:lnTo>
                      <a:pt x="8621" y="91"/>
                    </a:lnTo>
                    <a:lnTo>
                      <a:pt x="8621" y="90"/>
                    </a:lnTo>
                    <a:lnTo>
                      <a:pt x="8607" y="73"/>
                    </a:lnTo>
                    <a:lnTo>
                      <a:pt x="8588" y="67"/>
                    </a:lnTo>
                    <a:lnTo>
                      <a:pt x="4306" y="9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7681" name="Freeform 33"/>
              <p:cNvSpPr>
                <a:spLocks/>
              </p:cNvSpPr>
              <p:nvPr/>
            </p:nvSpPr>
            <p:spPr bwMode="auto">
              <a:xfrm>
                <a:off x="2990" y="3137"/>
                <a:ext cx="8622" cy="283"/>
              </a:xfrm>
              <a:custGeom>
                <a:avLst/>
                <a:gdLst/>
                <a:ahLst/>
                <a:cxnLst>
                  <a:cxn ang="0">
                    <a:pos x="8621" y="91"/>
                  </a:cxn>
                  <a:cxn ang="0">
                    <a:pos x="4311" y="91"/>
                  </a:cxn>
                  <a:cxn ang="0">
                    <a:pos x="8597" y="146"/>
                  </a:cxn>
                  <a:cxn ang="0">
                    <a:pos x="8612" y="135"/>
                  </a:cxn>
                  <a:cxn ang="0">
                    <a:pos x="8620" y="117"/>
                  </a:cxn>
                  <a:cxn ang="0">
                    <a:pos x="8621" y="91"/>
                  </a:cxn>
                </a:cxnLst>
                <a:rect l="0" t="0" r="r" b="b"/>
                <a:pathLst>
                  <a:path w="8622" h="283">
                    <a:moveTo>
                      <a:pt x="8621" y="91"/>
                    </a:moveTo>
                    <a:lnTo>
                      <a:pt x="4311" y="91"/>
                    </a:lnTo>
                    <a:lnTo>
                      <a:pt x="8597" y="146"/>
                    </a:lnTo>
                    <a:lnTo>
                      <a:pt x="8612" y="135"/>
                    </a:lnTo>
                    <a:lnTo>
                      <a:pt x="8620" y="117"/>
                    </a:lnTo>
                    <a:lnTo>
                      <a:pt x="8621" y="91"/>
                    </a:lnTo>
                  </a:path>
                </a:pathLst>
              </a:custGeom>
              <a:solidFill>
                <a:srgbClr val="497E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  <p:grpSp>
          <p:nvGrpSpPr>
            <p:cNvPr id="26" name="Group 34"/>
            <p:cNvGrpSpPr>
              <a:grpSpLocks/>
            </p:cNvGrpSpPr>
            <p:nvPr/>
          </p:nvGrpSpPr>
          <p:grpSpPr bwMode="auto">
            <a:xfrm>
              <a:off x="2991" y="497"/>
              <a:ext cx="8624" cy="936"/>
              <a:chOff x="2991" y="497"/>
              <a:chExt cx="8624" cy="936"/>
            </a:xfrm>
          </p:grpSpPr>
          <p:sp>
            <p:nvSpPr>
              <p:cNvPr id="27683" name="Freeform 35"/>
              <p:cNvSpPr>
                <a:spLocks/>
              </p:cNvSpPr>
              <p:nvPr/>
            </p:nvSpPr>
            <p:spPr bwMode="auto">
              <a:xfrm>
                <a:off x="2991" y="497"/>
                <a:ext cx="8624" cy="936"/>
              </a:xfrm>
              <a:custGeom>
                <a:avLst/>
                <a:gdLst/>
                <a:ahLst/>
                <a:cxnLst>
                  <a:cxn ang="0">
                    <a:pos x="4981" y="859"/>
                  </a:cxn>
                  <a:cxn ang="0">
                    <a:pos x="2174" y="859"/>
                  </a:cxn>
                  <a:cxn ang="0">
                    <a:pos x="4305" y="936"/>
                  </a:cxn>
                  <a:cxn ang="0">
                    <a:pos x="4310" y="936"/>
                  </a:cxn>
                  <a:cxn ang="0">
                    <a:pos x="4981" y="859"/>
                  </a:cxn>
                </a:cxnLst>
                <a:rect l="0" t="0" r="r" b="b"/>
                <a:pathLst>
                  <a:path w="8624" h="936">
                    <a:moveTo>
                      <a:pt x="4981" y="859"/>
                    </a:moveTo>
                    <a:lnTo>
                      <a:pt x="2174" y="859"/>
                    </a:lnTo>
                    <a:lnTo>
                      <a:pt x="4305" y="936"/>
                    </a:lnTo>
                    <a:lnTo>
                      <a:pt x="4310" y="936"/>
                    </a:lnTo>
                    <a:lnTo>
                      <a:pt x="4981" y="859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7684" name="Freeform 36"/>
              <p:cNvSpPr>
                <a:spLocks/>
              </p:cNvSpPr>
              <p:nvPr/>
            </p:nvSpPr>
            <p:spPr bwMode="auto">
              <a:xfrm>
                <a:off x="2991" y="497"/>
                <a:ext cx="8624" cy="936"/>
              </a:xfrm>
              <a:custGeom>
                <a:avLst/>
                <a:gdLst/>
                <a:ahLst/>
                <a:cxnLst>
                  <a:cxn ang="0">
                    <a:pos x="2169" y="777"/>
                  </a:cxn>
                  <a:cxn ang="0">
                    <a:pos x="33" y="796"/>
                  </a:cxn>
                  <a:cxn ang="0">
                    <a:pos x="0" y="857"/>
                  </a:cxn>
                  <a:cxn ang="0">
                    <a:pos x="15" y="872"/>
                  </a:cxn>
                  <a:cxn ang="0">
                    <a:pos x="38" y="878"/>
                  </a:cxn>
                  <a:cxn ang="0">
                    <a:pos x="4981" y="859"/>
                  </a:cxn>
                  <a:cxn ang="0">
                    <a:pos x="5023" y="854"/>
                  </a:cxn>
                  <a:cxn ang="0">
                    <a:pos x="4305" y="854"/>
                  </a:cxn>
                  <a:cxn ang="0">
                    <a:pos x="4306" y="854"/>
                  </a:cxn>
                  <a:cxn ang="0">
                    <a:pos x="2169" y="777"/>
                  </a:cxn>
                </a:cxnLst>
                <a:rect l="0" t="0" r="r" b="b"/>
                <a:pathLst>
                  <a:path w="8624" h="936">
                    <a:moveTo>
                      <a:pt x="2169" y="777"/>
                    </a:moveTo>
                    <a:lnTo>
                      <a:pt x="33" y="796"/>
                    </a:lnTo>
                    <a:lnTo>
                      <a:pt x="0" y="857"/>
                    </a:lnTo>
                    <a:lnTo>
                      <a:pt x="15" y="872"/>
                    </a:lnTo>
                    <a:lnTo>
                      <a:pt x="38" y="878"/>
                    </a:lnTo>
                    <a:lnTo>
                      <a:pt x="4981" y="859"/>
                    </a:lnTo>
                    <a:lnTo>
                      <a:pt x="5023" y="854"/>
                    </a:lnTo>
                    <a:lnTo>
                      <a:pt x="4305" y="854"/>
                    </a:lnTo>
                    <a:lnTo>
                      <a:pt x="4306" y="854"/>
                    </a:lnTo>
                    <a:lnTo>
                      <a:pt x="2169" y="777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7685" name="Freeform 37"/>
              <p:cNvSpPr>
                <a:spLocks/>
              </p:cNvSpPr>
              <p:nvPr/>
            </p:nvSpPr>
            <p:spPr bwMode="auto">
              <a:xfrm>
                <a:off x="2991" y="497"/>
                <a:ext cx="8624" cy="936"/>
              </a:xfrm>
              <a:custGeom>
                <a:avLst/>
                <a:gdLst/>
                <a:ahLst/>
                <a:cxnLst>
                  <a:cxn ang="0">
                    <a:pos x="4306" y="854"/>
                  </a:cxn>
                  <a:cxn ang="0">
                    <a:pos x="4305" y="854"/>
                  </a:cxn>
                  <a:cxn ang="0">
                    <a:pos x="4310" y="854"/>
                  </a:cxn>
                  <a:cxn ang="0">
                    <a:pos x="4306" y="854"/>
                  </a:cxn>
                </a:cxnLst>
                <a:rect l="0" t="0" r="r" b="b"/>
                <a:pathLst>
                  <a:path w="8624" h="936">
                    <a:moveTo>
                      <a:pt x="4306" y="854"/>
                    </a:moveTo>
                    <a:lnTo>
                      <a:pt x="4305" y="854"/>
                    </a:lnTo>
                    <a:lnTo>
                      <a:pt x="4310" y="854"/>
                    </a:lnTo>
                    <a:lnTo>
                      <a:pt x="4306" y="854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  <p:sp>
            <p:nvSpPr>
              <p:cNvPr id="27686" name="Freeform 38"/>
              <p:cNvSpPr>
                <a:spLocks/>
              </p:cNvSpPr>
              <p:nvPr/>
            </p:nvSpPr>
            <p:spPr bwMode="auto">
              <a:xfrm>
                <a:off x="2991" y="497"/>
                <a:ext cx="8624" cy="936"/>
              </a:xfrm>
              <a:custGeom>
                <a:avLst/>
                <a:gdLst/>
                <a:ahLst/>
                <a:cxnLst>
                  <a:cxn ang="0">
                    <a:pos x="8572" y="0"/>
                  </a:cxn>
                  <a:cxn ang="0">
                    <a:pos x="6436" y="609"/>
                  </a:cxn>
                  <a:cxn ang="0">
                    <a:pos x="6446" y="609"/>
                  </a:cxn>
                  <a:cxn ang="0">
                    <a:pos x="4306" y="854"/>
                  </a:cxn>
                  <a:cxn ang="0">
                    <a:pos x="4310" y="854"/>
                  </a:cxn>
                  <a:cxn ang="0">
                    <a:pos x="5023" y="854"/>
                  </a:cxn>
                  <a:cxn ang="0">
                    <a:pos x="6451" y="691"/>
                  </a:cxn>
                  <a:cxn ang="0">
                    <a:pos x="6460" y="691"/>
                  </a:cxn>
                  <a:cxn ang="0">
                    <a:pos x="8604" y="76"/>
                  </a:cxn>
                  <a:cxn ang="0">
                    <a:pos x="8617" y="63"/>
                  </a:cxn>
                  <a:cxn ang="0">
                    <a:pos x="8624" y="46"/>
                  </a:cxn>
                  <a:cxn ang="0">
                    <a:pos x="8622" y="24"/>
                  </a:cxn>
                  <a:cxn ang="0">
                    <a:pos x="8610" y="9"/>
                  </a:cxn>
                  <a:cxn ang="0">
                    <a:pos x="8593" y="0"/>
                  </a:cxn>
                  <a:cxn ang="0">
                    <a:pos x="8572" y="0"/>
                  </a:cxn>
                </a:cxnLst>
                <a:rect l="0" t="0" r="r" b="b"/>
                <a:pathLst>
                  <a:path w="8624" h="936">
                    <a:moveTo>
                      <a:pt x="8572" y="0"/>
                    </a:moveTo>
                    <a:lnTo>
                      <a:pt x="6436" y="609"/>
                    </a:lnTo>
                    <a:lnTo>
                      <a:pt x="6446" y="609"/>
                    </a:lnTo>
                    <a:lnTo>
                      <a:pt x="4306" y="854"/>
                    </a:lnTo>
                    <a:lnTo>
                      <a:pt x="4310" y="854"/>
                    </a:lnTo>
                    <a:lnTo>
                      <a:pt x="5023" y="854"/>
                    </a:lnTo>
                    <a:lnTo>
                      <a:pt x="6451" y="691"/>
                    </a:lnTo>
                    <a:lnTo>
                      <a:pt x="6460" y="691"/>
                    </a:lnTo>
                    <a:lnTo>
                      <a:pt x="8604" y="76"/>
                    </a:lnTo>
                    <a:lnTo>
                      <a:pt x="8617" y="63"/>
                    </a:lnTo>
                    <a:lnTo>
                      <a:pt x="8624" y="46"/>
                    </a:lnTo>
                    <a:lnTo>
                      <a:pt x="8622" y="24"/>
                    </a:lnTo>
                    <a:lnTo>
                      <a:pt x="8610" y="9"/>
                    </a:lnTo>
                    <a:lnTo>
                      <a:pt x="8593" y="0"/>
                    </a:lnTo>
                    <a:lnTo>
                      <a:pt x="8572" y="0"/>
                    </a:lnTo>
                  </a:path>
                </a:pathLst>
              </a:custGeom>
              <a:solidFill>
                <a:srgbClr val="BD4B4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L"/>
              </a:p>
            </p:txBody>
          </p:sp>
        </p:grpSp>
      </p:grpSp>
      <p:sp>
        <p:nvSpPr>
          <p:cNvPr id="215" name="Rectangle 180"/>
          <p:cNvSpPr>
            <a:spLocks noChangeArrowheads="1"/>
          </p:cNvSpPr>
          <p:nvPr/>
        </p:nvSpPr>
        <p:spPr bwMode="auto">
          <a:xfrm>
            <a:off x="7773976" y="4005064"/>
            <a:ext cx="10358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Sala Cuna</a:t>
            </a:r>
            <a:endParaRPr lang="es-CL" sz="12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6" name="Rectangle 180"/>
          <p:cNvSpPr>
            <a:spLocks noChangeArrowheads="1"/>
          </p:cNvSpPr>
          <p:nvPr/>
        </p:nvSpPr>
        <p:spPr bwMode="auto">
          <a:xfrm>
            <a:off x="7773976" y="4277707"/>
            <a:ext cx="14173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Jardín Infantil</a:t>
            </a:r>
            <a:endParaRPr lang="es-CL" sz="12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7524328" y="4133691"/>
            <a:ext cx="269875" cy="50800"/>
            <a:chOff x="11059" y="203"/>
            <a:chExt cx="427" cy="82"/>
          </a:xfrm>
        </p:grpSpPr>
        <p:sp>
          <p:nvSpPr>
            <p:cNvPr id="218" name="Freeform 6"/>
            <p:cNvSpPr>
              <a:spLocks/>
            </p:cNvSpPr>
            <p:nvPr/>
          </p:nvSpPr>
          <p:spPr bwMode="auto">
            <a:xfrm>
              <a:off x="11059" y="203"/>
              <a:ext cx="427" cy="82"/>
            </a:xfrm>
            <a:custGeom>
              <a:avLst/>
              <a:gdLst/>
              <a:ahLst/>
              <a:cxnLst>
                <a:cxn ang="0">
                  <a:pos x="389" y="0"/>
                </a:cxn>
                <a:cxn ang="0">
                  <a:pos x="34" y="0"/>
                </a:cxn>
                <a:cxn ang="0">
                  <a:pos x="24" y="2"/>
                </a:cxn>
                <a:cxn ang="0">
                  <a:pos x="10" y="12"/>
                </a:cxn>
                <a:cxn ang="0">
                  <a:pos x="1" y="31"/>
                </a:cxn>
                <a:cxn ang="0">
                  <a:pos x="0" y="59"/>
                </a:cxn>
                <a:cxn ang="0">
                  <a:pos x="15" y="76"/>
                </a:cxn>
                <a:cxn ang="0">
                  <a:pos x="34" y="82"/>
                </a:cxn>
                <a:cxn ang="0">
                  <a:pos x="404" y="79"/>
                </a:cxn>
                <a:cxn ang="0">
                  <a:pos x="418" y="68"/>
                </a:cxn>
                <a:cxn ang="0">
                  <a:pos x="427" y="49"/>
                </a:cxn>
                <a:cxn ang="0">
                  <a:pos x="427" y="22"/>
                </a:cxn>
                <a:cxn ang="0">
                  <a:pos x="412" y="7"/>
                </a:cxn>
                <a:cxn ang="0">
                  <a:pos x="389" y="0"/>
                </a:cxn>
              </a:cxnLst>
              <a:rect l="0" t="0" r="r" b="b"/>
              <a:pathLst>
                <a:path w="427" h="82">
                  <a:moveTo>
                    <a:pt x="389" y="0"/>
                  </a:moveTo>
                  <a:lnTo>
                    <a:pt x="34" y="0"/>
                  </a:lnTo>
                  <a:lnTo>
                    <a:pt x="24" y="2"/>
                  </a:lnTo>
                  <a:lnTo>
                    <a:pt x="10" y="12"/>
                  </a:lnTo>
                  <a:lnTo>
                    <a:pt x="1" y="31"/>
                  </a:lnTo>
                  <a:lnTo>
                    <a:pt x="0" y="59"/>
                  </a:lnTo>
                  <a:lnTo>
                    <a:pt x="15" y="76"/>
                  </a:lnTo>
                  <a:lnTo>
                    <a:pt x="34" y="82"/>
                  </a:lnTo>
                  <a:lnTo>
                    <a:pt x="404" y="79"/>
                  </a:lnTo>
                  <a:lnTo>
                    <a:pt x="418" y="68"/>
                  </a:lnTo>
                  <a:lnTo>
                    <a:pt x="427" y="49"/>
                  </a:lnTo>
                  <a:lnTo>
                    <a:pt x="427" y="22"/>
                  </a:lnTo>
                  <a:lnTo>
                    <a:pt x="412" y="7"/>
                  </a:lnTo>
                  <a:lnTo>
                    <a:pt x="389" y="0"/>
                  </a:lnTo>
                </a:path>
              </a:pathLst>
            </a:custGeom>
            <a:solidFill>
              <a:srgbClr val="497EB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31" name="Group 62"/>
          <p:cNvGrpSpPr>
            <a:grpSpLocks/>
          </p:cNvGrpSpPr>
          <p:nvPr/>
        </p:nvGrpSpPr>
        <p:grpSpPr bwMode="auto">
          <a:xfrm>
            <a:off x="7542485" y="4421723"/>
            <a:ext cx="269875" cy="52388"/>
            <a:chOff x="11059" y="203"/>
            <a:chExt cx="427" cy="82"/>
          </a:xfrm>
        </p:grpSpPr>
        <p:sp>
          <p:nvSpPr>
            <p:cNvPr id="220" name="Freeform 63"/>
            <p:cNvSpPr>
              <a:spLocks/>
            </p:cNvSpPr>
            <p:nvPr/>
          </p:nvSpPr>
          <p:spPr bwMode="auto">
            <a:xfrm>
              <a:off x="11059" y="203"/>
              <a:ext cx="427" cy="82"/>
            </a:xfrm>
            <a:custGeom>
              <a:avLst/>
              <a:gdLst/>
              <a:ahLst/>
              <a:cxnLst>
                <a:cxn ang="0">
                  <a:pos x="389" y="0"/>
                </a:cxn>
                <a:cxn ang="0">
                  <a:pos x="34" y="0"/>
                </a:cxn>
                <a:cxn ang="0">
                  <a:pos x="24" y="2"/>
                </a:cxn>
                <a:cxn ang="0">
                  <a:pos x="10" y="12"/>
                </a:cxn>
                <a:cxn ang="0">
                  <a:pos x="1" y="31"/>
                </a:cxn>
                <a:cxn ang="0">
                  <a:pos x="0" y="59"/>
                </a:cxn>
                <a:cxn ang="0">
                  <a:pos x="15" y="76"/>
                </a:cxn>
                <a:cxn ang="0">
                  <a:pos x="34" y="82"/>
                </a:cxn>
                <a:cxn ang="0">
                  <a:pos x="404" y="79"/>
                </a:cxn>
                <a:cxn ang="0">
                  <a:pos x="418" y="68"/>
                </a:cxn>
                <a:cxn ang="0">
                  <a:pos x="427" y="49"/>
                </a:cxn>
                <a:cxn ang="0">
                  <a:pos x="427" y="22"/>
                </a:cxn>
                <a:cxn ang="0">
                  <a:pos x="412" y="7"/>
                </a:cxn>
                <a:cxn ang="0">
                  <a:pos x="389" y="0"/>
                </a:cxn>
              </a:cxnLst>
              <a:rect l="0" t="0" r="r" b="b"/>
              <a:pathLst>
                <a:path w="427" h="82">
                  <a:moveTo>
                    <a:pt x="389" y="0"/>
                  </a:moveTo>
                  <a:lnTo>
                    <a:pt x="34" y="0"/>
                  </a:lnTo>
                  <a:lnTo>
                    <a:pt x="24" y="2"/>
                  </a:lnTo>
                  <a:lnTo>
                    <a:pt x="10" y="12"/>
                  </a:lnTo>
                  <a:lnTo>
                    <a:pt x="1" y="31"/>
                  </a:lnTo>
                  <a:lnTo>
                    <a:pt x="0" y="59"/>
                  </a:lnTo>
                  <a:lnTo>
                    <a:pt x="15" y="76"/>
                  </a:lnTo>
                  <a:lnTo>
                    <a:pt x="34" y="82"/>
                  </a:lnTo>
                  <a:lnTo>
                    <a:pt x="404" y="79"/>
                  </a:lnTo>
                  <a:lnTo>
                    <a:pt x="418" y="68"/>
                  </a:lnTo>
                  <a:lnTo>
                    <a:pt x="427" y="49"/>
                  </a:lnTo>
                  <a:lnTo>
                    <a:pt x="427" y="22"/>
                  </a:lnTo>
                  <a:lnTo>
                    <a:pt x="412" y="7"/>
                  </a:lnTo>
                  <a:lnTo>
                    <a:pt x="389" y="0"/>
                  </a:lnTo>
                </a:path>
              </a:pathLst>
            </a:custGeom>
            <a:solidFill>
              <a:srgbClr val="BD4B4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221" name="Rectangle 180"/>
          <p:cNvSpPr>
            <a:spLocks noChangeArrowheads="1"/>
          </p:cNvSpPr>
          <p:nvPr/>
        </p:nvSpPr>
        <p:spPr bwMode="auto">
          <a:xfrm>
            <a:off x="1187624" y="2204864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39,9%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2" name="Rectangle 180"/>
          <p:cNvSpPr>
            <a:spLocks noChangeArrowheads="1"/>
          </p:cNvSpPr>
          <p:nvPr/>
        </p:nvSpPr>
        <p:spPr bwMode="auto">
          <a:xfrm>
            <a:off x="1187624" y="3434574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11,1%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3" name="Rectangle 180"/>
          <p:cNvSpPr>
            <a:spLocks noChangeArrowheads="1"/>
          </p:cNvSpPr>
          <p:nvPr/>
        </p:nvSpPr>
        <p:spPr bwMode="auto">
          <a:xfrm>
            <a:off x="2038962" y="2204864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40,3%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4" name="Rectangle 180"/>
          <p:cNvSpPr>
            <a:spLocks noChangeArrowheads="1"/>
          </p:cNvSpPr>
          <p:nvPr/>
        </p:nvSpPr>
        <p:spPr bwMode="auto">
          <a:xfrm>
            <a:off x="2483768" y="3573016"/>
            <a:ext cx="545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8,0%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" name="Rectangle 180"/>
          <p:cNvSpPr>
            <a:spLocks noChangeArrowheads="1"/>
          </p:cNvSpPr>
          <p:nvPr/>
        </p:nvSpPr>
        <p:spPr bwMode="auto">
          <a:xfrm>
            <a:off x="3707904" y="2276872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39,0%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6" name="Rectangle 180"/>
          <p:cNvSpPr>
            <a:spLocks noChangeArrowheads="1"/>
          </p:cNvSpPr>
          <p:nvPr/>
        </p:nvSpPr>
        <p:spPr bwMode="auto">
          <a:xfrm>
            <a:off x="3741638" y="3434574"/>
            <a:ext cx="4988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7" name="Rectangle 180"/>
          <p:cNvSpPr>
            <a:spLocks noChangeArrowheads="1"/>
          </p:cNvSpPr>
          <p:nvPr/>
        </p:nvSpPr>
        <p:spPr bwMode="auto">
          <a:xfrm>
            <a:off x="4998110" y="1954924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42,9%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8" name="Rectangle 180"/>
          <p:cNvSpPr>
            <a:spLocks noChangeArrowheads="1"/>
          </p:cNvSpPr>
          <p:nvPr/>
        </p:nvSpPr>
        <p:spPr bwMode="auto">
          <a:xfrm>
            <a:off x="4998110" y="3468413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10,6%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9" name="Rectangle 180"/>
          <p:cNvSpPr>
            <a:spLocks noChangeArrowheads="1"/>
          </p:cNvSpPr>
          <p:nvPr/>
        </p:nvSpPr>
        <p:spPr bwMode="auto">
          <a:xfrm>
            <a:off x="6588224" y="1844824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52,4%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0" name="Rectangle 180"/>
          <p:cNvSpPr>
            <a:spLocks noChangeArrowheads="1"/>
          </p:cNvSpPr>
          <p:nvPr/>
        </p:nvSpPr>
        <p:spPr bwMode="auto">
          <a:xfrm>
            <a:off x="6606192" y="3499944"/>
            <a:ext cx="6367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10,1%</a:t>
            </a:r>
            <a:endParaRPr lang="es-C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254002"/>
            <a:ext cx="778674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Rectangle 5"/>
          <p:cNvSpPr>
            <a:spLocks noChangeArrowheads="1"/>
          </p:cNvSpPr>
          <p:nvPr/>
        </p:nvSpPr>
        <p:spPr bwMode="auto">
          <a:xfrm>
            <a:off x="457199" y="287637"/>
            <a:ext cx="735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dirty="0">
                <a:solidFill>
                  <a:srgbClr val="F2F2F2"/>
                </a:solidFill>
                <a:latin typeface="Trebuchet MS" pitchFamily="34" charset="0"/>
              </a:rPr>
              <a:t> </a:t>
            </a:r>
            <a:r>
              <a:rPr lang="es-ES" sz="2400" dirty="0" smtClean="0">
                <a:solidFill>
                  <a:srgbClr val="F2F2F2"/>
                </a:solidFill>
                <a:latin typeface="Trebuchet MS" pitchFamily="34" charset="0"/>
              </a:rPr>
              <a:t>Asistencia a Sala Cuna y Jardín Infantil, por Quintil </a:t>
            </a:r>
            <a:endParaRPr lang="es-ES" sz="2400" dirty="0">
              <a:solidFill>
                <a:srgbClr val="F2F2F2"/>
              </a:solidFill>
              <a:latin typeface="Trebuchet MS" pitchFamily="34" charset="0"/>
            </a:endParaRPr>
          </a:p>
        </p:txBody>
      </p: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5929313" y="6465888"/>
            <a:ext cx="2305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CL" sz="1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Fuente: CASEN, </a:t>
            </a:r>
            <a:r>
              <a:rPr lang="es-CL" sz="1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s-ES" sz="10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7680</TotalTime>
  <Words>3087</Words>
  <Application>Microsoft Office PowerPoint</Application>
  <PresentationFormat>Presentación en pantalla (4:3)</PresentationFormat>
  <Paragraphs>871</Paragraphs>
  <Slides>63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63</vt:i4>
      </vt:variant>
    </vt:vector>
  </HeadingPairs>
  <TitlesOfParts>
    <vt:vector size="66" baseType="lpstr">
      <vt:lpstr>Office Theme</vt:lpstr>
      <vt:lpstr>1_Office Theme</vt:lpstr>
      <vt:lpstr>2_Office Theme</vt:lpstr>
      <vt:lpstr>Sistema de Protección Integral a la Infancia – Chile Crece Contigo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Consejo Asesor Presidencial para la Reforma de las Políticas de Infancia (2006) </vt:lpstr>
      <vt:lpstr>Su diseño se basa en:</vt:lpstr>
      <vt:lpstr>Diapositiva 15</vt:lpstr>
      <vt:lpstr>Períodos Críticos del Desarrollo</vt:lpstr>
      <vt:lpstr>Inversión Estratégica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Apoyos y prestaciones que ofrece Chile Crece Contigo</vt:lpstr>
      <vt:lpstr>PADB: Programa Eje de ChCC (SALUD) Programa de Apoyo al Desarrollo Biopsicosocial </vt:lpstr>
      <vt:lpstr>Diapositiva 32</vt:lpstr>
      <vt:lpstr>Diapositiva 33</vt:lpstr>
      <vt:lpstr>Diapositiva 34</vt:lpstr>
      <vt:lpstr>PARN (Ajuares) Programa de Apoyo al Recién Nacido 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Principales Evaluaciones de CHCC</vt:lpstr>
      <vt:lpstr>Principales Evaluaciones: Avances </vt:lpstr>
      <vt:lpstr>Algunos avances </vt:lpstr>
      <vt:lpstr>Ley de Presupuesto 2013: Ministerio Desarrollo Social CHCC; En qué estamos hoy…? </vt:lpstr>
      <vt:lpstr>Diapositiva 59</vt:lpstr>
      <vt:lpstr>Diapositiva 60</vt:lpstr>
      <vt:lpstr>Diapositiva 61</vt:lpstr>
      <vt:lpstr>Diapositiva 62</vt:lpstr>
      <vt:lpstr>Diapositiva 63</vt:lpstr>
    </vt:vector>
  </TitlesOfParts>
  <Company>Gabriel Badagnani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Executive Director</dc:creator>
  <cp:lastModifiedBy>giovanna silva</cp:lastModifiedBy>
  <cp:revision>332</cp:revision>
  <dcterms:created xsi:type="dcterms:W3CDTF">2010-11-27T19:44:20Z</dcterms:created>
  <dcterms:modified xsi:type="dcterms:W3CDTF">2014-06-26T19:26:56Z</dcterms:modified>
</cp:coreProperties>
</file>